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69"/>
  </p:handoutMasterIdLst>
  <p:sldIdLst>
    <p:sldId id="451" r:id="rId3"/>
    <p:sldId id="633" r:id="rId4"/>
    <p:sldId id="707" r:id="rId6"/>
    <p:sldId id="939" r:id="rId7"/>
    <p:sldId id="968" r:id="rId8"/>
    <p:sldId id="853" r:id="rId9"/>
    <p:sldId id="839" r:id="rId10"/>
    <p:sldId id="868" r:id="rId11"/>
    <p:sldId id="869" r:id="rId12"/>
    <p:sldId id="838" r:id="rId13"/>
    <p:sldId id="852" r:id="rId14"/>
    <p:sldId id="851" r:id="rId15"/>
    <p:sldId id="708" r:id="rId16"/>
    <p:sldId id="1000" r:id="rId17"/>
    <p:sldId id="1025" r:id="rId18"/>
    <p:sldId id="1001" r:id="rId19"/>
    <p:sldId id="1026" r:id="rId20"/>
    <p:sldId id="1027" r:id="rId21"/>
    <p:sldId id="1028" r:id="rId22"/>
    <p:sldId id="1029" r:id="rId23"/>
    <p:sldId id="1054" r:id="rId24"/>
    <p:sldId id="999" r:id="rId25"/>
    <p:sldId id="884" r:id="rId26"/>
    <p:sldId id="883" r:id="rId27"/>
    <p:sldId id="885" r:id="rId28"/>
    <p:sldId id="886" r:id="rId29"/>
    <p:sldId id="897" r:id="rId30"/>
    <p:sldId id="898" r:id="rId31"/>
    <p:sldId id="896" r:id="rId32"/>
    <p:sldId id="911" r:id="rId33"/>
    <p:sldId id="909" r:id="rId34"/>
    <p:sldId id="910" r:id="rId35"/>
    <p:sldId id="917" r:id="rId36"/>
    <p:sldId id="919" r:id="rId37"/>
    <p:sldId id="927" r:id="rId38"/>
    <p:sldId id="1083" r:id="rId39"/>
    <p:sldId id="1122" r:id="rId40"/>
    <p:sldId id="1150" r:id="rId41"/>
    <p:sldId id="1123" r:id="rId42"/>
    <p:sldId id="1098" r:id="rId43"/>
    <p:sldId id="1148" r:id="rId44"/>
    <p:sldId id="1149" r:id="rId45"/>
    <p:sldId id="918" r:id="rId46"/>
    <p:sldId id="969" r:id="rId47"/>
    <p:sldId id="970" r:id="rId48"/>
    <p:sldId id="971" r:id="rId49"/>
    <p:sldId id="736" r:id="rId50"/>
    <p:sldId id="934" r:id="rId51"/>
    <p:sldId id="924" r:id="rId52"/>
    <p:sldId id="713" r:id="rId53"/>
    <p:sldId id="1080" r:id="rId54"/>
    <p:sldId id="1078" r:id="rId55"/>
    <p:sldId id="1081" r:id="rId56"/>
    <p:sldId id="1079" r:id="rId57"/>
    <p:sldId id="1082" r:id="rId58"/>
    <p:sldId id="1097" r:id="rId59"/>
    <p:sldId id="1086" r:id="rId60"/>
    <p:sldId id="1087" r:id="rId61"/>
    <p:sldId id="1088" r:id="rId62"/>
    <p:sldId id="1089" r:id="rId63"/>
    <p:sldId id="1090" r:id="rId64"/>
    <p:sldId id="1091" r:id="rId65"/>
    <p:sldId id="1094" r:id="rId66"/>
    <p:sldId id="1093" r:id="rId67"/>
    <p:sldId id="263" r:id="rId68"/>
  </p:sldIdLst>
  <p:sldSz cx="12190095" cy="6858000"/>
  <p:notesSz cx="6858000" cy="9144000"/>
  <p:embeddedFontLst>
    <p:embeddedFont>
      <p:font typeface="微软雅黑" panose="020B0503020204020204" pitchFamily="34" charset="-122"/>
      <p:regular r:id="rId74"/>
    </p:embeddedFont>
    <p:embeddedFont>
      <p:font typeface="方正兰亭粗黑简体" panose="02000500000000000000" pitchFamily="2" charset="-122"/>
      <p:regular r:id="rId75"/>
    </p:embeddedFont>
    <p:embeddedFont>
      <p:font typeface="Montserrat Medium" panose="02000500000000000000" pitchFamily="2" charset="-122"/>
      <p:regular r:id="rId76"/>
    </p:embeddedFont>
    <p:embeddedFont>
      <p:font typeface="微软雅黑 Light" panose="020B0502040204020203" pitchFamily="34" charset="-122"/>
      <p:regular r:id="rId77"/>
    </p:embeddedFont>
    <p:embeddedFont>
      <p:font typeface="Calibri" panose="020F0502020204030204" charset="0"/>
      <p:regular r:id="rId78"/>
      <p:bold r:id="rId79"/>
      <p:italic r:id="rId80"/>
      <p:boldItalic r:id="rId81"/>
    </p:embeddedFont>
  </p:embeddedFontLst>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控制软件架构思考" id="{699e8a86-794d-43fc-a8c8-df1747c6f225}">
          <p14:sldIdLst>
            <p14:sldId id="707"/>
            <p14:sldId id="939"/>
            <p14:sldId id="968"/>
          </p14:sldIdLst>
        </p14:section>
        <p14:section name="VSG-限流控制" id="{ebb29d27-bd87-432a-91cd-8abadaa44f1c}">
          <p14:sldIdLst>
            <p14:sldId id="853"/>
            <p14:sldId id="839"/>
            <p14:sldId id="868"/>
            <p14:sldId id="869"/>
          </p14:sldIdLst>
        </p14:section>
        <p14:section name="VSG-穿越问题" id="{90f55a3a-5ee2-43fe-aef4-35f075ee6bf5}">
          <p14:sldIdLst>
            <p14:sldId id="838"/>
            <p14:sldId id="852"/>
            <p14:sldId id="851"/>
          </p14:sldIdLst>
        </p14:section>
        <p14:section name="MPPT算法" id="{3d571c49-e6ff-4ea6-834c-d1dfebae15f3}">
          <p14:sldIdLst>
            <p14:sldId id="708"/>
            <p14:sldId id="1000"/>
            <p14:sldId id="1025"/>
            <p14:sldId id="1001"/>
            <p14:sldId id="1026"/>
            <p14:sldId id="1027"/>
            <p14:sldId id="1028"/>
            <p14:sldId id="1029"/>
            <p14:sldId id="1054"/>
          </p14:sldIdLst>
        </p14:section>
        <p14:section name="高低穿算法" id="{893b8b32-61e8-4b02-a42d-2b5e9c52cf21}">
          <p14:sldIdLst>
            <p14:sldId id="999"/>
            <p14:sldId id="884"/>
            <p14:sldId id="883"/>
            <p14:sldId id="885"/>
            <p14:sldId id="886"/>
            <p14:sldId id="897"/>
            <p14:sldId id="898"/>
            <p14:sldId id="896"/>
            <p14:sldId id="911"/>
          </p14:sldIdLst>
        </p14:section>
        <p14:section name="孤岛检测算法" id="{4b47f778-a612-4962-9bd4-210f81d84d5b}">
          <p14:sldIdLst>
            <p14:sldId id="909"/>
            <p14:sldId id="910"/>
            <p14:sldId id="917"/>
            <p14:sldId id="919"/>
            <p14:sldId id="927"/>
          </p14:sldIdLst>
        </p14:section>
        <p14:section name="并离网切换算法" id="{9dd48b09-d684-4fdc-b958-34db94e86e9b}">
          <p14:sldIdLst>
            <p14:sldId id="1083"/>
            <p14:sldId id="1122"/>
            <p14:sldId id="1150"/>
            <p14:sldId id="1123"/>
            <p14:sldId id="1098"/>
            <p14:sldId id="1148"/>
            <p14:sldId id="1149"/>
          </p14:sldIdLst>
        </p14:section>
        <p14:section name="绝缘阻抗检测算法" id="{bbc4079e-3666-4cb6-8146-3f365bbcab55}">
          <p14:sldIdLst>
            <p14:sldId id="918"/>
            <p14:sldId id="969"/>
            <p14:sldId id="970"/>
            <p14:sldId id="971"/>
          </p14:sldIdLst>
        </p14:section>
        <p14:section name="C语言编程学习" id="{65005fd1-85a6-4cf5-b2ca-6f335c4d2e06}">
          <p14:sldIdLst>
            <p14:sldId id="736"/>
            <p14:sldId id="934"/>
            <p14:sldId id="924"/>
          </p14:sldIdLst>
        </p14:section>
        <p14:section name="液冷机组基本知识" id="{2114b15b-0634-4b6d-b3e6-120b092bd075}">
          <p14:sldIdLst>
            <p14:sldId id="713"/>
            <p14:sldId id="1080"/>
            <p14:sldId id="1078"/>
            <p14:sldId id="1081"/>
            <p14:sldId id="1079"/>
            <p14:sldId id="1082"/>
          </p14:sldIdLst>
        </p14:section>
        <p14:section name="LLC电路学习" id="{71e67646-b321-4273-ad97-56a10e8a09eb}">
          <p14:sldIdLst>
            <p14:sldId id="1097"/>
            <p14:sldId id="1086"/>
            <p14:sldId id="1087"/>
            <p14:sldId id="1088"/>
            <p14:sldId id="1089"/>
            <p14:sldId id="1090"/>
            <p14:sldId id="1091"/>
            <p14:sldId id="1094"/>
            <p14:sldId id="1093"/>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80" userDrawn="1">
          <p15:clr>
            <a:srgbClr val="A4A3A4"/>
          </p15:clr>
        </p15:guide>
        <p15:guide id="2" pos="4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80"/>
        <p:guide pos="40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gs" Target="tags/tag714.xml"/><Relationship Id="rId81" Type="http://schemas.openxmlformats.org/officeDocument/2006/relationships/font" Target="fonts/font8.fntdata"/><Relationship Id="rId80" Type="http://schemas.openxmlformats.org/officeDocument/2006/relationships/font" Target="fonts/font7.fntdata"/><Relationship Id="rId8" Type="http://schemas.openxmlformats.org/officeDocument/2006/relationships/slide" Target="slides/slide5.xml"/><Relationship Id="rId79" Type="http://schemas.openxmlformats.org/officeDocument/2006/relationships/font" Target="fonts/font6.fntdata"/><Relationship Id="rId78" Type="http://schemas.openxmlformats.org/officeDocument/2006/relationships/font" Target="fonts/font5.fntdata"/><Relationship Id="rId77" Type="http://schemas.openxmlformats.org/officeDocument/2006/relationships/font" Target="fonts/font4.fntdata"/><Relationship Id="rId76" Type="http://schemas.openxmlformats.org/officeDocument/2006/relationships/font" Target="fonts/font3.fntdata"/><Relationship Id="rId75" Type="http://schemas.openxmlformats.org/officeDocument/2006/relationships/font" Target="fonts/font2.fntdata"/><Relationship Id="rId74" Type="http://schemas.openxmlformats.org/officeDocument/2006/relationships/font" Target="fonts/font1.fntdata"/><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tags" Target="../tags/tag101.xml"/><Relationship Id="rId6" Type="http://schemas.openxmlformats.org/officeDocument/2006/relationships/image" Target="../media/image36.png"/><Relationship Id="rId5" Type="http://schemas.openxmlformats.org/officeDocument/2006/relationships/tags" Target="../tags/tag100.xml"/><Relationship Id="rId4" Type="http://schemas.openxmlformats.org/officeDocument/2006/relationships/image" Target="../media/image35.png"/><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7" Type="http://schemas.openxmlformats.org/officeDocument/2006/relationships/notesSlide" Target="../notesSlides/notesSlide12.xml"/><Relationship Id="rId26" Type="http://schemas.openxmlformats.org/officeDocument/2006/relationships/slideLayout" Target="../slideLayouts/slideLayout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image" Target="../media/image39.png"/><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3" Type="http://schemas.openxmlformats.org/officeDocument/2006/relationships/notesSlide" Target="../notesSlides/notesSlide13.xml"/><Relationship Id="rId22" Type="http://schemas.openxmlformats.org/officeDocument/2006/relationships/slideLayout" Target="../slideLayouts/slideLayout4.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5.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1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6" Type="http://schemas.openxmlformats.org/officeDocument/2006/relationships/notesSlide" Target="../notesSlides/notesSlide14.xml"/><Relationship Id="rId25" Type="http://schemas.openxmlformats.org/officeDocument/2006/relationships/slideLayout" Target="../slideLayouts/slideLayout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7" Type="http://schemas.openxmlformats.org/officeDocument/2006/relationships/notesSlide" Target="../notesSlides/notesSlide15.xml"/><Relationship Id="rId26" Type="http://schemas.openxmlformats.org/officeDocument/2006/relationships/slideLayout" Target="../slideLayouts/slideLayout4.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5.xml"/><Relationship Id="rId19" Type="http://schemas.openxmlformats.org/officeDocument/2006/relationships/tags" Target="../tags/tag179.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1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5" Type="http://schemas.openxmlformats.org/officeDocument/2006/relationships/notesSlide" Target="../notesSlides/notesSlide16.xml"/><Relationship Id="rId24" Type="http://schemas.openxmlformats.org/officeDocument/2006/relationships/slideLayout" Target="../slideLayouts/slideLayout4.xml"/><Relationship Id="rId23" Type="http://schemas.openxmlformats.org/officeDocument/2006/relationships/tags" Target="../tags/tag204.xml"/><Relationship Id="rId22" Type="http://schemas.openxmlformats.org/officeDocument/2006/relationships/image" Target="../media/image51.png"/><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7.xml"/><Relationship Id="rId19" Type="http://schemas.openxmlformats.org/officeDocument/2006/relationships/tags" Target="../tags/tag201.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1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1" Type="http://schemas.openxmlformats.org/officeDocument/2006/relationships/notesSlide" Target="../notesSlides/notesSlide17.xml"/><Relationship Id="rId30" Type="http://schemas.openxmlformats.org/officeDocument/2006/relationships/slideLayout" Target="../slideLayouts/slideLayout4.xml"/><Relationship Id="rId3" Type="http://schemas.openxmlformats.org/officeDocument/2006/relationships/tags" Target="../tags/tag207.xml"/><Relationship Id="rId29" Type="http://schemas.openxmlformats.org/officeDocument/2006/relationships/tags" Target="../tags/tag230.xml"/><Relationship Id="rId28" Type="http://schemas.openxmlformats.org/officeDocument/2006/relationships/tags" Target="../tags/tag229.xml"/><Relationship Id="rId27" Type="http://schemas.openxmlformats.org/officeDocument/2006/relationships/tags" Target="../tags/tag228.xml"/><Relationship Id="rId26" Type="http://schemas.openxmlformats.org/officeDocument/2006/relationships/tags" Target="../tags/tag227.xml"/><Relationship Id="rId25" Type="http://schemas.openxmlformats.org/officeDocument/2006/relationships/tags" Target="../tags/tag226.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6.xml"/><Relationship Id="rId19" Type="http://schemas.openxmlformats.org/officeDocument/2006/relationships/tags" Target="../tags/tag220.xml"/><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image" Target="../media/image52.png"/><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4" Type="http://schemas.openxmlformats.org/officeDocument/2006/relationships/notesSlide" Target="../notesSlides/notesSlide18.xml"/><Relationship Id="rId23" Type="http://schemas.openxmlformats.org/officeDocument/2006/relationships/slideLayout" Target="../slideLayouts/slideLayout4.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image" Target="../media/image56.png"/><Relationship Id="rId2" Type="http://schemas.openxmlformats.org/officeDocument/2006/relationships/tags" Target="../tags/tag232.xml"/><Relationship Id="rId19" Type="http://schemas.openxmlformats.org/officeDocument/2006/relationships/tags" Target="../tags/tag248.xml"/><Relationship Id="rId18" Type="http://schemas.openxmlformats.org/officeDocument/2006/relationships/tags" Target="../tags/tag247.xml"/><Relationship Id="rId17" Type="http://schemas.openxmlformats.org/officeDocument/2006/relationships/tags" Target="../tags/tag246.xml"/><Relationship Id="rId16" Type="http://schemas.openxmlformats.org/officeDocument/2006/relationships/image" Target="../media/image55.png"/><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8" Type="http://schemas.openxmlformats.org/officeDocument/2006/relationships/notesSlide" Target="../notesSlides/notesSlide19.xml"/><Relationship Id="rId17" Type="http://schemas.openxmlformats.org/officeDocument/2006/relationships/slideLayout" Target="../slideLayouts/slideLayout4.xml"/><Relationship Id="rId16" Type="http://schemas.openxmlformats.org/officeDocument/2006/relationships/image" Target="../media/image57.png"/><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tags" Target="../tags/tag267.xml"/><Relationship Id="rId1" Type="http://schemas.openxmlformats.org/officeDocument/2006/relationships/tags" Target="../tags/tag266.xml"/></Relationships>
</file>

<file path=ppt/slides/_rels/slide22.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9" Type="http://schemas.openxmlformats.org/officeDocument/2006/relationships/notesSlide" Target="../notesSlides/notesSlide21.xml"/><Relationship Id="rId28" Type="http://schemas.openxmlformats.org/officeDocument/2006/relationships/slideLayout" Target="../slideLayouts/slideLayout4.xml"/><Relationship Id="rId27" Type="http://schemas.openxmlformats.org/officeDocument/2006/relationships/tags" Target="../tags/tag291.xml"/><Relationship Id="rId26" Type="http://schemas.openxmlformats.org/officeDocument/2006/relationships/tags" Target="../tags/tag290.xml"/><Relationship Id="rId25" Type="http://schemas.openxmlformats.org/officeDocument/2006/relationships/tags" Target="../tags/tag289.xml"/><Relationship Id="rId24" Type="http://schemas.openxmlformats.org/officeDocument/2006/relationships/tags" Target="../tags/tag288.xml"/><Relationship Id="rId23" Type="http://schemas.openxmlformats.org/officeDocument/2006/relationships/image" Target="../media/image60.png"/><Relationship Id="rId22" Type="http://schemas.openxmlformats.org/officeDocument/2006/relationships/tags" Target="../tags/tag287.xml"/><Relationship Id="rId21" Type="http://schemas.openxmlformats.org/officeDocument/2006/relationships/tags" Target="../tags/tag286.xml"/><Relationship Id="rId20" Type="http://schemas.openxmlformats.org/officeDocument/2006/relationships/tags" Target="../tags/tag285.xml"/><Relationship Id="rId2" Type="http://schemas.openxmlformats.org/officeDocument/2006/relationships/tags" Target="../tags/tag269.xml"/><Relationship Id="rId19" Type="http://schemas.openxmlformats.org/officeDocument/2006/relationships/tags" Target="../tags/tag284.xml"/><Relationship Id="rId18" Type="http://schemas.openxmlformats.org/officeDocument/2006/relationships/tags" Target="../tags/tag283.xml"/><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23.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0" Type="http://schemas.openxmlformats.org/officeDocument/2006/relationships/notesSlide" Target="../notesSlides/notesSlide22.xml"/><Relationship Id="rId2" Type="http://schemas.openxmlformats.org/officeDocument/2006/relationships/tags" Target="../tags/tag293.xml"/><Relationship Id="rId19" Type="http://schemas.openxmlformats.org/officeDocument/2006/relationships/slideLayout" Target="../slideLayouts/slideLayout4.xml"/><Relationship Id="rId18" Type="http://schemas.openxmlformats.org/officeDocument/2006/relationships/tags" Target="../tags/tag307.xml"/><Relationship Id="rId17" Type="http://schemas.openxmlformats.org/officeDocument/2006/relationships/tags" Target="../tags/tag306.xml"/><Relationship Id="rId16" Type="http://schemas.openxmlformats.org/officeDocument/2006/relationships/tags" Target="../tags/tag30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7" Type="http://schemas.openxmlformats.org/officeDocument/2006/relationships/notesSlide" Target="../notesSlides/notesSlide23.xml"/><Relationship Id="rId16" Type="http://schemas.openxmlformats.org/officeDocument/2006/relationships/slideLayout" Target="../slideLayouts/slideLayout4.xml"/><Relationship Id="rId15" Type="http://schemas.openxmlformats.org/officeDocument/2006/relationships/tags" Target="../tags/tag321.xml"/><Relationship Id="rId14" Type="http://schemas.openxmlformats.org/officeDocument/2006/relationships/image" Target="../media/image63.png"/><Relationship Id="rId13" Type="http://schemas.openxmlformats.org/officeDocument/2006/relationships/tags" Target="../tags/tag320.xml"/><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3" Type="http://schemas.openxmlformats.org/officeDocument/2006/relationships/tags" Target="../tags/tag324.xml"/><Relationship Id="rId22" Type="http://schemas.openxmlformats.org/officeDocument/2006/relationships/notesSlide" Target="../notesSlides/notesSlide24.xml"/><Relationship Id="rId21" Type="http://schemas.openxmlformats.org/officeDocument/2006/relationships/slideLayout" Target="../slideLayouts/slideLayout4.xml"/><Relationship Id="rId20" Type="http://schemas.openxmlformats.org/officeDocument/2006/relationships/tags" Target="../tags/tag338.xml"/><Relationship Id="rId2" Type="http://schemas.openxmlformats.org/officeDocument/2006/relationships/tags" Target="../tags/tag323.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2.xml"/></Relationships>
</file>

<file path=ppt/slides/_rels/slide26.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5" Type="http://schemas.openxmlformats.org/officeDocument/2006/relationships/notesSlide" Target="../notesSlides/notesSlide25.xml"/><Relationship Id="rId24" Type="http://schemas.openxmlformats.org/officeDocument/2006/relationships/slideLayout" Target="../slideLayouts/slideLayout4.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image" Target="../media/image67.png"/><Relationship Id="rId2" Type="http://schemas.openxmlformats.org/officeDocument/2006/relationships/tags" Target="../tags/tag340.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image" Target="../media/image66.png"/><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61.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1" Type="http://schemas.openxmlformats.org/officeDocument/2006/relationships/notesSlide" Target="../notesSlides/notesSlide27.xml"/><Relationship Id="rId20" Type="http://schemas.openxmlformats.org/officeDocument/2006/relationships/slideLayout" Target="../slideLayouts/slideLayout4.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72.png"/><Relationship Id="rId17" Type="http://schemas.openxmlformats.org/officeDocument/2006/relationships/tags" Target="../tags/tag394.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tags" Target="../tags/tag393.xml"/><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0" Type="http://schemas.openxmlformats.org/officeDocument/2006/relationships/notesSlide" Target="../notesSlides/notesSlide2.xml"/><Relationship Id="rId1" Type="http://schemas.openxmlformats.org/officeDocument/2006/relationships/tags" Target="../tags/tag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2" Type="http://schemas.openxmlformats.org/officeDocument/2006/relationships/notesSlide" Target="../notesSlides/notesSlide30.xml"/><Relationship Id="rId21" Type="http://schemas.openxmlformats.org/officeDocument/2006/relationships/slideLayout" Target="../slideLayouts/slideLayout4.xml"/><Relationship Id="rId20" Type="http://schemas.openxmlformats.org/officeDocument/2006/relationships/tags" Target="../tags/tag411.xml"/><Relationship Id="rId2" Type="http://schemas.openxmlformats.org/officeDocument/2006/relationships/tags" Target="../tags/tag397.xml"/><Relationship Id="rId19" Type="http://schemas.openxmlformats.org/officeDocument/2006/relationships/tags" Target="../tags/tag410.xml"/><Relationship Id="rId18" Type="http://schemas.openxmlformats.org/officeDocument/2006/relationships/image" Target="../media/image76.png"/><Relationship Id="rId17" Type="http://schemas.openxmlformats.org/officeDocument/2006/relationships/image" Target="../media/image75.png"/><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2" Type="http://schemas.openxmlformats.org/officeDocument/2006/relationships/notesSlide" Target="../notesSlides/notesSlide31.xml"/><Relationship Id="rId21" Type="http://schemas.openxmlformats.org/officeDocument/2006/relationships/slideLayout" Target="../slideLayouts/slideLayout4.xml"/><Relationship Id="rId20" Type="http://schemas.openxmlformats.org/officeDocument/2006/relationships/tags" Target="../tags/tag429.xml"/><Relationship Id="rId2" Type="http://schemas.openxmlformats.org/officeDocument/2006/relationships/tags" Target="../tags/tag413.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image" Target="../media/image78.png"/><Relationship Id="rId16" Type="http://schemas.openxmlformats.org/officeDocument/2006/relationships/image" Target="../media/image77.png"/><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3.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0" Type="http://schemas.openxmlformats.org/officeDocument/2006/relationships/notesSlide" Target="../notesSlides/notesSlide32.xml"/><Relationship Id="rId3" Type="http://schemas.openxmlformats.org/officeDocument/2006/relationships/tags" Target="../tags/tag432.xml"/><Relationship Id="rId29" Type="http://schemas.openxmlformats.org/officeDocument/2006/relationships/slideLayout" Target="../slideLayouts/slideLayout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31.xml"/><Relationship Id="rId19" Type="http://schemas.openxmlformats.org/officeDocument/2006/relationships/image" Target="../media/image82.png"/><Relationship Id="rId18" Type="http://schemas.openxmlformats.org/officeDocument/2006/relationships/image" Target="../media/image81.png"/><Relationship Id="rId17" Type="http://schemas.openxmlformats.org/officeDocument/2006/relationships/image" Target="../media/image80.png"/><Relationship Id="rId16" Type="http://schemas.openxmlformats.org/officeDocument/2006/relationships/image" Target="../media/image79.png"/><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_rels/slide34.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7" Type="http://schemas.openxmlformats.org/officeDocument/2006/relationships/notesSlide" Target="../notesSlides/notesSlide33.xml"/><Relationship Id="rId36" Type="http://schemas.openxmlformats.org/officeDocument/2006/relationships/slideLayout" Target="../slideLayouts/slideLayout4.xml"/><Relationship Id="rId35" Type="http://schemas.openxmlformats.org/officeDocument/2006/relationships/tags" Target="../tags/tag484.xml"/><Relationship Id="rId34" Type="http://schemas.openxmlformats.org/officeDocument/2006/relationships/tags" Target="../tags/tag483.xml"/><Relationship Id="rId33" Type="http://schemas.openxmlformats.org/officeDocument/2006/relationships/tags" Target="../tags/tag482.xml"/><Relationship Id="rId32" Type="http://schemas.openxmlformats.org/officeDocument/2006/relationships/tags" Target="../tags/tag481.xml"/><Relationship Id="rId31" Type="http://schemas.openxmlformats.org/officeDocument/2006/relationships/tags" Target="../tags/tag480.xml"/><Relationship Id="rId30" Type="http://schemas.openxmlformats.org/officeDocument/2006/relationships/tags" Target="../tags/tag479.xml"/><Relationship Id="rId3" Type="http://schemas.openxmlformats.org/officeDocument/2006/relationships/tags" Target="../tags/tag456.xml"/><Relationship Id="rId29" Type="http://schemas.openxmlformats.org/officeDocument/2006/relationships/tags" Target="../tags/tag478.xml"/><Relationship Id="rId28" Type="http://schemas.openxmlformats.org/officeDocument/2006/relationships/tags" Target="../tags/tag477.xml"/><Relationship Id="rId27" Type="http://schemas.openxmlformats.org/officeDocument/2006/relationships/tags" Target="../tags/tag476.xml"/><Relationship Id="rId26" Type="http://schemas.openxmlformats.org/officeDocument/2006/relationships/tags" Target="../tags/tag475.xml"/><Relationship Id="rId25" Type="http://schemas.openxmlformats.org/officeDocument/2006/relationships/tags" Target="../tags/tag474.xml"/><Relationship Id="rId24" Type="http://schemas.openxmlformats.org/officeDocument/2006/relationships/image" Target="../media/image86.png"/><Relationship Id="rId23" Type="http://schemas.openxmlformats.org/officeDocument/2006/relationships/tags" Target="../tags/tag473.xml"/><Relationship Id="rId22" Type="http://schemas.openxmlformats.org/officeDocument/2006/relationships/tags" Target="../tags/tag472.xml"/><Relationship Id="rId21" Type="http://schemas.openxmlformats.org/officeDocument/2006/relationships/tags" Target="../tags/tag471.xml"/><Relationship Id="rId20" Type="http://schemas.openxmlformats.org/officeDocument/2006/relationships/tags" Target="../tags/tag470.xml"/><Relationship Id="rId2" Type="http://schemas.openxmlformats.org/officeDocument/2006/relationships/tags" Target="../tags/tag455.xml"/><Relationship Id="rId19" Type="http://schemas.openxmlformats.org/officeDocument/2006/relationships/tags" Target="../tags/tag469.xml"/><Relationship Id="rId18" Type="http://schemas.openxmlformats.org/officeDocument/2006/relationships/tags" Target="../tags/tag468.xml"/><Relationship Id="rId17" Type="http://schemas.openxmlformats.org/officeDocument/2006/relationships/image" Target="../media/image85.png"/><Relationship Id="rId16" Type="http://schemas.openxmlformats.org/officeDocument/2006/relationships/image" Target="../media/image84.png"/><Relationship Id="rId15" Type="http://schemas.openxmlformats.org/officeDocument/2006/relationships/image" Target="../media/image83.png"/><Relationship Id="rId14" Type="http://schemas.openxmlformats.org/officeDocument/2006/relationships/tags" Target="../tags/tag467.xml"/><Relationship Id="rId13" Type="http://schemas.openxmlformats.org/officeDocument/2006/relationships/tags" Target="../tags/tag466.xml"/><Relationship Id="rId12" Type="http://schemas.openxmlformats.org/officeDocument/2006/relationships/tags" Target="../tags/tag465.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image" Target="../media/image87.png"/></Relationships>
</file>

<file path=ppt/slides/_rels/slide36.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tags" Target="../tags/tag488.xml"/><Relationship Id="rId22" Type="http://schemas.openxmlformats.org/officeDocument/2006/relationships/notesSlide" Target="../notesSlides/notesSlide35.xml"/><Relationship Id="rId21" Type="http://schemas.openxmlformats.org/officeDocument/2006/relationships/slideLayout" Target="../slideLayouts/slideLayout4.xml"/><Relationship Id="rId20" Type="http://schemas.openxmlformats.org/officeDocument/2006/relationships/tags" Target="../tags/tag495.xml"/><Relationship Id="rId2" Type="http://schemas.openxmlformats.org/officeDocument/2006/relationships/image" Target="../media/image88.png"/><Relationship Id="rId19" Type="http://schemas.openxmlformats.org/officeDocument/2006/relationships/tags" Target="../tags/tag494.xml"/><Relationship Id="rId18" Type="http://schemas.openxmlformats.org/officeDocument/2006/relationships/tags" Target="../tags/tag493.xml"/><Relationship Id="rId17" Type="http://schemas.openxmlformats.org/officeDocument/2006/relationships/image" Target="../media/image98.png"/><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tags" Target="../tags/tag490.xml"/><Relationship Id="rId11" Type="http://schemas.openxmlformats.org/officeDocument/2006/relationships/tags" Target="../tags/tag489.xml"/><Relationship Id="rId10" Type="http://schemas.openxmlformats.org/officeDocument/2006/relationships/image" Target="../media/image95.png"/><Relationship Id="rId1" Type="http://schemas.openxmlformats.org/officeDocument/2006/relationships/tags" Target="../tags/tag48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4.xml"/><Relationship Id="rId6" Type="http://schemas.openxmlformats.org/officeDocument/2006/relationships/tags" Target="../tags/tag498.xml"/><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tags" Target="../tags/tag497.xml"/><Relationship Id="rId1" Type="http://schemas.openxmlformats.org/officeDocument/2006/relationships/tags" Target="../tags/tag496.xml"/></Relationships>
</file>

<file path=ppt/slides/_rels/slide38.xml.rels><?xml version="1.0" encoding="UTF-8" standalone="yes"?>
<Relationships xmlns="http://schemas.openxmlformats.org/package/2006/relationships"><Relationship Id="rId9" Type="http://schemas.openxmlformats.org/officeDocument/2006/relationships/image" Target="../media/image104.png"/><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image" Target="../media/image103.png"/><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1" Type="http://schemas.openxmlformats.org/officeDocument/2006/relationships/notesSlide" Target="../notesSlides/notesSlide37.xml"/><Relationship Id="rId20" Type="http://schemas.openxmlformats.org/officeDocument/2006/relationships/slideLayout" Target="../slideLayouts/slideLayout4.xml"/><Relationship Id="rId2" Type="http://schemas.openxmlformats.org/officeDocument/2006/relationships/image" Target="../media/image102.png"/><Relationship Id="rId19" Type="http://schemas.openxmlformats.org/officeDocument/2006/relationships/tags" Target="../tags/tag513.xml"/><Relationship Id="rId18" Type="http://schemas.openxmlformats.org/officeDocument/2006/relationships/tags" Target="../tags/tag512.xml"/><Relationship Id="rId17" Type="http://schemas.openxmlformats.org/officeDocument/2006/relationships/tags" Target="../tags/tag511.xml"/><Relationship Id="rId16" Type="http://schemas.openxmlformats.org/officeDocument/2006/relationships/tags" Target="../tags/tag510.xml"/><Relationship Id="rId15" Type="http://schemas.openxmlformats.org/officeDocument/2006/relationships/tags" Target="../tags/tag509.xml"/><Relationship Id="rId14" Type="http://schemas.openxmlformats.org/officeDocument/2006/relationships/image" Target="../media/image105.png"/><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tags" Target="../tags/tag499.xml"/></Relationships>
</file>

<file path=ppt/slides/_rels/slide39.xml.rels><?xml version="1.0" encoding="UTF-8" standalone="yes"?>
<Relationships xmlns="http://schemas.openxmlformats.org/package/2006/relationships"><Relationship Id="rId9" Type="http://schemas.openxmlformats.org/officeDocument/2006/relationships/tags" Target="../tags/tag51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tags" Target="../tags/tag516.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tags" Target="../tags/tag515.xml"/><Relationship Id="rId2" Type="http://schemas.openxmlformats.org/officeDocument/2006/relationships/image" Target="../media/image106.png"/><Relationship Id="rId14" Type="http://schemas.openxmlformats.org/officeDocument/2006/relationships/notesSlide" Target="../notesSlides/notesSlide38.xml"/><Relationship Id="rId13" Type="http://schemas.openxmlformats.org/officeDocument/2006/relationships/slideLayout" Target="../slideLayouts/slideLayout4.xml"/><Relationship Id="rId12" Type="http://schemas.openxmlformats.org/officeDocument/2006/relationships/tags" Target="../tags/tag522.xml"/><Relationship Id="rId11" Type="http://schemas.openxmlformats.org/officeDocument/2006/relationships/tags" Target="../tags/tag521.xml"/><Relationship Id="rId10" Type="http://schemas.openxmlformats.org/officeDocument/2006/relationships/tags" Target="../tags/tag520.xml"/><Relationship Id="rId1" Type="http://schemas.openxmlformats.org/officeDocument/2006/relationships/tags" Target="../tags/tag51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9" Type="http://schemas.openxmlformats.org/officeDocument/2006/relationships/tags" Target="../tags/tag527.xml"/><Relationship Id="rId8" Type="http://schemas.openxmlformats.org/officeDocument/2006/relationships/tags" Target="../tags/tag526.xml"/><Relationship Id="rId7" Type="http://schemas.openxmlformats.org/officeDocument/2006/relationships/tags" Target="../tags/tag525.xml"/><Relationship Id="rId6" Type="http://schemas.openxmlformats.org/officeDocument/2006/relationships/tags" Target="../tags/tag524.xml"/><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2" Type="http://schemas.openxmlformats.org/officeDocument/2006/relationships/notesSlide" Target="../notesSlides/notesSlide39.xml"/><Relationship Id="rId21" Type="http://schemas.openxmlformats.org/officeDocument/2006/relationships/slideLayout" Target="../slideLayouts/slideLayout4.xml"/><Relationship Id="rId20" Type="http://schemas.openxmlformats.org/officeDocument/2006/relationships/tags" Target="../tags/tag538.xml"/><Relationship Id="rId2" Type="http://schemas.openxmlformats.org/officeDocument/2006/relationships/image" Target="../media/image109.png"/><Relationship Id="rId19" Type="http://schemas.openxmlformats.org/officeDocument/2006/relationships/tags" Target="../tags/tag537.xml"/><Relationship Id="rId18" Type="http://schemas.openxmlformats.org/officeDocument/2006/relationships/tags" Target="../tags/tag536.xml"/><Relationship Id="rId17" Type="http://schemas.openxmlformats.org/officeDocument/2006/relationships/tags" Target="../tags/tag535.xml"/><Relationship Id="rId16" Type="http://schemas.openxmlformats.org/officeDocument/2006/relationships/tags" Target="../tags/tag534.xml"/><Relationship Id="rId15" Type="http://schemas.openxmlformats.org/officeDocument/2006/relationships/tags" Target="../tags/tag533.xml"/><Relationship Id="rId14" Type="http://schemas.openxmlformats.org/officeDocument/2006/relationships/tags" Target="../tags/tag532.xml"/><Relationship Id="rId13" Type="http://schemas.openxmlformats.org/officeDocument/2006/relationships/tags" Target="../tags/tag531.xml"/><Relationship Id="rId12" Type="http://schemas.openxmlformats.org/officeDocument/2006/relationships/tags" Target="../tags/tag530.xml"/><Relationship Id="rId11" Type="http://schemas.openxmlformats.org/officeDocument/2006/relationships/tags" Target="../tags/tag529.xml"/><Relationship Id="rId10" Type="http://schemas.openxmlformats.org/officeDocument/2006/relationships/tags" Target="../tags/tag528.xml"/><Relationship Id="rId1" Type="http://schemas.openxmlformats.org/officeDocument/2006/relationships/tags" Target="../tags/tag523.xml"/></Relationships>
</file>

<file path=ppt/slides/_rels/slide41.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image" Target="../media/image115.png"/><Relationship Id="rId5" Type="http://schemas.openxmlformats.org/officeDocument/2006/relationships/tags" Target="../tags/tag541.xml"/><Relationship Id="rId4" Type="http://schemas.openxmlformats.org/officeDocument/2006/relationships/image" Target="../media/image114.png"/><Relationship Id="rId3" Type="http://schemas.openxmlformats.org/officeDocument/2006/relationships/tags" Target="../tags/tag540.xml"/><Relationship Id="rId2" Type="http://schemas.openxmlformats.org/officeDocument/2006/relationships/image" Target="../media/image113.png"/><Relationship Id="rId13" Type="http://schemas.openxmlformats.org/officeDocument/2006/relationships/notesSlide" Target="../notesSlides/notesSlide40.xml"/><Relationship Id="rId12" Type="http://schemas.openxmlformats.org/officeDocument/2006/relationships/slideLayout" Target="../slideLayouts/slideLayout4.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tags" Target="../tags/tag539.xml"/></Relationships>
</file>

<file path=ppt/slides/_rels/slide42.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image" Target="../media/image120.png"/><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tags" Target="../tags/tag548.xml"/><Relationship Id="rId3" Type="http://schemas.openxmlformats.org/officeDocument/2006/relationships/image" Target="../media/image117.png"/><Relationship Id="rId2" Type="http://schemas.openxmlformats.org/officeDocument/2006/relationships/tags" Target="../tags/tag547.xml"/><Relationship Id="rId15" Type="http://schemas.openxmlformats.org/officeDocument/2006/relationships/notesSlide" Target="../notesSlides/notesSlide41.xml"/><Relationship Id="rId14" Type="http://schemas.openxmlformats.org/officeDocument/2006/relationships/slideLayout" Target="../slideLayouts/slideLayout4.xml"/><Relationship Id="rId13" Type="http://schemas.openxmlformats.org/officeDocument/2006/relationships/tags" Target="../tags/tag553.xml"/><Relationship Id="rId12" Type="http://schemas.openxmlformats.org/officeDocument/2006/relationships/image" Target="../media/image121.png"/><Relationship Id="rId11" Type="http://schemas.openxmlformats.org/officeDocument/2006/relationships/tags" Target="../tags/tag552.xml"/><Relationship Id="rId10" Type="http://schemas.openxmlformats.org/officeDocument/2006/relationships/tags" Target="../tags/tag551.xml"/><Relationship Id="rId1" Type="http://schemas.openxmlformats.org/officeDocument/2006/relationships/image" Target="../media/image116.png"/></Relationships>
</file>

<file path=ppt/slides/_rels/slide43.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5" Type="http://schemas.openxmlformats.org/officeDocument/2006/relationships/notesSlide" Target="../notesSlides/notesSlide42.xml"/><Relationship Id="rId24" Type="http://schemas.openxmlformats.org/officeDocument/2006/relationships/slideLayout" Target="../slideLayouts/slideLayout4.xml"/><Relationship Id="rId23" Type="http://schemas.openxmlformats.org/officeDocument/2006/relationships/tags" Target="../tags/tag572.xml"/><Relationship Id="rId22" Type="http://schemas.openxmlformats.org/officeDocument/2006/relationships/tags" Target="../tags/tag571.xml"/><Relationship Id="rId21" Type="http://schemas.openxmlformats.org/officeDocument/2006/relationships/tags" Target="../tags/tag570.xml"/><Relationship Id="rId20" Type="http://schemas.openxmlformats.org/officeDocument/2006/relationships/tags" Target="../tags/tag569.xml"/><Relationship Id="rId2" Type="http://schemas.openxmlformats.org/officeDocument/2006/relationships/tags" Target="../tags/tag555.xml"/><Relationship Id="rId19" Type="http://schemas.openxmlformats.org/officeDocument/2006/relationships/image" Target="../media/image125.png"/><Relationship Id="rId18" Type="http://schemas.openxmlformats.org/officeDocument/2006/relationships/image" Target="../media/image124.png"/><Relationship Id="rId17" Type="http://schemas.openxmlformats.org/officeDocument/2006/relationships/image" Target="../media/image123.png"/><Relationship Id="rId16" Type="http://schemas.openxmlformats.org/officeDocument/2006/relationships/image" Target="../media/image122.png"/><Relationship Id="rId15" Type="http://schemas.openxmlformats.org/officeDocument/2006/relationships/tags" Target="../tags/tag568.xml"/><Relationship Id="rId14" Type="http://schemas.openxmlformats.org/officeDocument/2006/relationships/tags" Target="../tags/tag567.xml"/><Relationship Id="rId13" Type="http://schemas.openxmlformats.org/officeDocument/2006/relationships/tags" Target="../tags/tag566.xml"/><Relationship Id="rId12" Type="http://schemas.openxmlformats.org/officeDocument/2006/relationships/tags" Target="../tags/tag565.xml"/><Relationship Id="rId11" Type="http://schemas.openxmlformats.org/officeDocument/2006/relationships/tags" Target="../tags/tag564.xml"/><Relationship Id="rId10" Type="http://schemas.openxmlformats.org/officeDocument/2006/relationships/tags" Target="../tags/tag563.xml"/><Relationship Id="rId1" Type="http://schemas.openxmlformats.org/officeDocument/2006/relationships/tags" Target="../tags/tag554.xml"/></Relationships>
</file>

<file path=ppt/slides/_rels/slide44.xml.rels><?xml version="1.0" encoding="UTF-8" standalone="yes"?>
<Relationships xmlns="http://schemas.openxmlformats.org/package/2006/relationships"><Relationship Id="rId9" Type="http://schemas.openxmlformats.org/officeDocument/2006/relationships/tags" Target="../tags/tag581.xml"/><Relationship Id="rId8" Type="http://schemas.openxmlformats.org/officeDocument/2006/relationships/tags" Target="../tags/tag580.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7" Type="http://schemas.openxmlformats.org/officeDocument/2006/relationships/notesSlide" Target="../notesSlides/notesSlide43.xml"/><Relationship Id="rId26" Type="http://schemas.openxmlformats.org/officeDocument/2006/relationships/slideLayout" Target="../slideLayouts/slideLayout4.xml"/><Relationship Id="rId25" Type="http://schemas.openxmlformats.org/officeDocument/2006/relationships/tags" Target="../tags/tag595.xml"/><Relationship Id="rId24" Type="http://schemas.openxmlformats.org/officeDocument/2006/relationships/image" Target="../media/image127.png"/><Relationship Id="rId23" Type="http://schemas.openxmlformats.org/officeDocument/2006/relationships/tags" Target="../tags/tag594.xml"/><Relationship Id="rId22" Type="http://schemas.openxmlformats.org/officeDocument/2006/relationships/tags" Target="../tags/tag593.xml"/><Relationship Id="rId21" Type="http://schemas.openxmlformats.org/officeDocument/2006/relationships/tags" Target="../tags/tag592.xml"/><Relationship Id="rId20" Type="http://schemas.openxmlformats.org/officeDocument/2006/relationships/tags" Target="../tags/tag591.xml"/><Relationship Id="rId2" Type="http://schemas.openxmlformats.org/officeDocument/2006/relationships/tags" Target="../tags/tag574.xml"/><Relationship Id="rId19" Type="http://schemas.openxmlformats.org/officeDocument/2006/relationships/tags" Target="../tags/tag590.xml"/><Relationship Id="rId18" Type="http://schemas.openxmlformats.org/officeDocument/2006/relationships/tags" Target="../tags/tag589.xml"/><Relationship Id="rId17" Type="http://schemas.openxmlformats.org/officeDocument/2006/relationships/tags" Target="../tags/tag588.xml"/><Relationship Id="rId16" Type="http://schemas.openxmlformats.org/officeDocument/2006/relationships/image" Target="../media/image126.png"/><Relationship Id="rId15" Type="http://schemas.openxmlformats.org/officeDocument/2006/relationships/tags" Target="../tags/tag587.xml"/><Relationship Id="rId14" Type="http://schemas.openxmlformats.org/officeDocument/2006/relationships/tags" Target="../tags/tag586.xml"/><Relationship Id="rId13" Type="http://schemas.openxmlformats.org/officeDocument/2006/relationships/tags" Target="../tags/tag585.xml"/><Relationship Id="rId12" Type="http://schemas.openxmlformats.org/officeDocument/2006/relationships/tags" Target="../tags/tag584.xml"/><Relationship Id="rId11" Type="http://schemas.openxmlformats.org/officeDocument/2006/relationships/tags" Target="../tags/tag583.xml"/><Relationship Id="rId10" Type="http://schemas.openxmlformats.org/officeDocument/2006/relationships/tags" Target="../tags/tag582.xml"/><Relationship Id="rId1" Type="http://schemas.openxmlformats.org/officeDocument/2006/relationships/tags" Target="../tags/tag573.xml"/></Relationships>
</file>

<file path=ppt/slides/_rels/slide45.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tags" Target="../tags/tag598.xml"/><Relationship Id="rId27" Type="http://schemas.openxmlformats.org/officeDocument/2006/relationships/notesSlide" Target="../notesSlides/notesSlide44.xml"/><Relationship Id="rId26" Type="http://schemas.openxmlformats.org/officeDocument/2006/relationships/slideLayout" Target="../slideLayouts/slideLayout4.xml"/><Relationship Id="rId25" Type="http://schemas.openxmlformats.org/officeDocument/2006/relationships/tags" Target="../tags/tag617.xml"/><Relationship Id="rId24" Type="http://schemas.openxmlformats.org/officeDocument/2006/relationships/tags" Target="../tags/tag616.xml"/><Relationship Id="rId23" Type="http://schemas.openxmlformats.org/officeDocument/2006/relationships/tags" Target="../tags/tag615.xml"/><Relationship Id="rId22" Type="http://schemas.openxmlformats.org/officeDocument/2006/relationships/image" Target="../media/image129.png"/><Relationship Id="rId21" Type="http://schemas.openxmlformats.org/officeDocument/2006/relationships/tags" Target="../tags/tag614.xml"/><Relationship Id="rId20" Type="http://schemas.openxmlformats.org/officeDocument/2006/relationships/tags" Target="../tags/tag613.xml"/><Relationship Id="rId2" Type="http://schemas.openxmlformats.org/officeDocument/2006/relationships/tags" Target="../tags/tag597.xml"/><Relationship Id="rId19" Type="http://schemas.openxmlformats.org/officeDocument/2006/relationships/tags" Target="../tags/tag612.xml"/><Relationship Id="rId18" Type="http://schemas.openxmlformats.org/officeDocument/2006/relationships/tags" Target="../tags/tag611.xml"/><Relationship Id="rId17" Type="http://schemas.openxmlformats.org/officeDocument/2006/relationships/image" Target="../media/image128.png"/><Relationship Id="rId16" Type="http://schemas.openxmlformats.org/officeDocument/2006/relationships/image" Target="../media/image127.png"/><Relationship Id="rId15" Type="http://schemas.openxmlformats.org/officeDocument/2006/relationships/tags" Target="../tags/tag610.xml"/><Relationship Id="rId14" Type="http://schemas.openxmlformats.org/officeDocument/2006/relationships/tags" Target="../tags/tag609.xml"/><Relationship Id="rId13" Type="http://schemas.openxmlformats.org/officeDocument/2006/relationships/tags" Target="../tags/tag608.xml"/><Relationship Id="rId12" Type="http://schemas.openxmlformats.org/officeDocument/2006/relationships/tags" Target="../tags/tag607.xml"/><Relationship Id="rId11" Type="http://schemas.openxmlformats.org/officeDocument/2006/relationships/tags" Target="../tags/tag606.xml"/><Relationship Id="rId10" Type="http://schemas.openxmlformats.org/officeDocument/2006/relationships/tags" Target="../tags/tag605.xml"/><Relationship Id="rId1" Type="http://schemas.openxmlformats.org/officeDocument/2006/relationships/tags" Target="../tags/tag596.xml"/></Relationships>
</file>

<file path=ppt/slides/_rels/slide46.xml.rels><?xml version="1.0" encoding="UTF-8" standalone="yes"?>
<Relationships xmlns="http://schemas.openxmlformats.org/package/2006/relationships"><Relationship Id="rId9" Type="http://schemas.openxmlformats.org/officeDocument/2006/relationships/tags" Target="../tags/tag621.xml"/><Relationship Id="rId8" Type="http://schemas.openxmlformats.org/officeDocument/2006/relationships/tags" Target="../tags/tag620.xml"/><Relationship Id="rId7" Type="http://schemas.openxmlformats.org/officeDocument/2006/relationships/image" Target="../media/image134.png"/><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tags" Target="../tags/tag619.xml"/><Relationship Id="rId3" Type="http://schemas.openxmlformats.org/officeDocument/2006/relationships/image" Target="../media/image131.png"/><Relationship Id="rId25" Type="http://schemas.openxmlformats.org/officeDocument/2006/relationships/notesSlide" Target="../notesSlides/notesSlide45.xml"/><Relationship Id="rId24" Type="http://schemas.openxmlformats.org/officeDocument/2006/relationships/slideLayout" Target="../slideLayouts/slideLayout4.xml"/><Relationship Id="rId23" Type="http://schemas.openxmlformats.org/officeDocument/2006/relationships/tags" Target="../tags/tag631.xml"/><Relationship Id="rId22" Type="http://schemas.openxmlformats.org/officeDocument/2006/relationships/tags" Target="../tags/tag630.xml"/><Relationship Id="rId21" Type="http://schemas.openxmlformats.org/officeDocument/2006/relationships/image" Target="../media/image138.png"/><Relationship Id="rId20" Type="http://schemas.openxmlformats.org/officeDocument/2006/relationships/tags" Target="../tags/tag629.xml"/><Relationship Id="rId2" Type="http://schemas.openxmlformats.org/officeDocument/2006/relationships/image" Target="../media/image130.png"/><Relationship Id="rId19" Type="http://schemas.openxmlformats.org/officeDocument/2006/relationships/tags" Target="../tags/tag628.xml"/><Relationship Id="rId18" Type="http://schemas.openxmlformats.org/officeDocument/2006/relationships/tags" Target="../tags/tag627.xml"/><Relationship Id="rId17" Type="http://schemas.openxmlformats.org/officeDocument/2006/relationships/tags" Target="../tags/tag626.xml"/><Relationship Id="rId16" Type="http://schemas.openxmlformats.org/officeDocument/2006/relationships/tags" Target="../tags/tag625.xml"/><Relationship Id="rId15" Type="http://schemas.openxmlformats.org/officeDocument/2006/relationships/tags" Target="../tags/tag624.xml"/><Relationship Id="rId14"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35.png"/><Relationship Id="rId11" Type="http://schemas.openxmlformats.org/officeDocument/2006/relationships/tags" Target="../tags/tag623.xml"/><Relationship Id="rId10" Type="http://schemas.openxmlformats.org/officeDocument/2006/relationships/tags" Target="../tags/tag622.xml"/><Relationship Id="rId1" Type="http://schemas.openxmlformats.org/officeDocument/2006/relationships/tags" Target="../tags/tag618.xml"/></Relationships>
</file>

<file path=ppt/slides/_rels/slide47.xml.rels><?xml version="1.0" encoding="UTF-8" standalone="yes"?>
<Relationships xmlns="http://schemas.openxmlformats.org/package/2006/relationships"><Relationship Id="rId9" Type="http://schemas.openxmlformats.org/officeDocument/2006/relationships/image" Target="../media/image139.png"/><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tags" Target="../tags/tag635.xml"/><Relationship Id="rId5" Type="http://schemas.openxmlformats.org/officeDocument/2006/relationships/tags" Target="../tags/tag634.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633.xml"/><Relationship Id="rId14" Type="http://schemas.openxmlformats.org/officeDocument/2006/relationships/notesSlide" Target="../notesSlides/notesSlide46.xml"/><Relationship Id="rId13" Type="http://schemas.openxmlformats.org/officeDocument/2006/relationships/slideLayout" Target="../slideLayouts/slideLayout4.xml"/><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3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tags" Target="../tags/tag642.xml"/><Relationship Id="rId1" Type="http://schemas.openxmlformats.org/officeDocument/2006/relationships/tags" Target="../tags/tag6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2" Type="http://schemas.openxmlformats.org/officeDocument/2006/relationships/notesSlide" Target="../notesSlides/notesSlide4.xml"/><Relationship Id="rId21" Type="http://schemas.openxmlformats.org/officeDocument/2006/relationships/slideLayout" Target="../slideLayouts/slideLayout4.xml"/><Relationship Id="rId20" Type="http://schemas.openxmlformats.org/officeDocument/2006/relationships/tags" Target="../tags/tag75.xml"/><Relationship Id="rId2" Type="http://schemas.openxmlformats.org/officeDocument/2006/relationships/tags" Target="../tags/tag59.xml"/><Relationship Id="rId19" Type="http://schemas.openxmlformats.org/officeDocument/2006/relationships/image" Target="../media/image17.png"/><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image" Target="../media/image16.png"/><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50.xml.rels><?xml version="1.0" encoding="UTF-8" standalone="yes"?>
<Relationships xmlns="http://schemas.openxmlformats.org/package/2006/relationships"><Relationship Id="rId9" Type="http://schemas.openxmlformats.org/officeDocument/2006/relationships/tags" Target="../tags/tag649.xml"/><Relationship Id="rId8" Type="http://schemas.openxmlformats.org/officeDocument/2006/relationships/tags" Target="../tags/tag648.xml"/><Relationship Id="rId7" Type="http://schemas.openxmlformats.org/officeDocument/2006/relationships/tags" Target="../tags/tag647.xml"/><Relationship Id="rId6" Type="http://schemas.openxmlformats.org/officeDocument/2006/relationships/tags" Target="../tags/tag646.xml"/><Relationship Id="rId5" Type="http://schemas.openxmlformats.org/officeDocument/2006/relationships/image" Target="../media/image141.png"/><Relationship Id="rId4" Type="http://schemas.openxmlformats.org/officeDocument/2006/relationships/tags" Target="../tags/tag645.xml"/><Relationship Id="rId3" Type="http://schemas.openxmlformats.org/officeDocument/2006/relationships/image" Target="../media/image140.png"/><Relationship Id="rId2" Type="http://schemas.openxmlformats.org/officeDocument/2006/relationships/tags" Target="../tags/tag644.xml"/><Relationship Id="rId18" Type="http://schemas.openxmlformats.org/officeDocument/2006/relationships/notesSlide" Target="../notesSlides/notesSlide49.xml"/><Relationship Id="rId17" Type="http://schemas.openxmlformats.org/officeDocument/2006/relationships/slideLayout" Target="../slideLayouts/slideLayout4.xml"/><Relationship Id="rId16" Type="http://schemas.openxmlformats.org/officeDocument/2006/relationships/tags" Target="../tags/tag656.xml"/><Relationship Id="rId15" Type="http://schemas.openxmlformats.org/officeDocument/2006/relationships/tags" Target="../tags/tag655.xml"/><Relationship Id="rId14" Type="http://schemas.openxmlformats.org/officeDocument/2006/relationships/tags" Target="../tags/tag654.xml"/><Relationship Id="rId13" Type="http://schemas.openxmlformats.org/officeDocument/2006/relationships/tags" Target="../tags/tag653.xml"/><Relationship Id="rId12" Type="http://schemas.openxmlformats.org/officeDocument/2006/relationships/tags" Target="../tags/tag652.xml"/><Relationship Id="rId11" Type="http://schemas.openxmlformats.org/officeDocument/2006/relationships/tags" Target="../tags/tag651.xml"/><Relationship Id="rId10" Type="http://schemas.openxmlformats.org/officeDocument/2006/relationships/tags" Target="../tags/tag650.xml"/><Relationship Id="rId1" Type="http://schemas.openxmlformats.org/officeDocument/2006/relationships/tags" Target="../tags/tag64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142.png"/></Relationships>
</file>

<file path=ppt/slides/_rels/slide52.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 Type="http://schemas.openxmlformats.org/officeDocument/2006/relationships/tags" Target="../tags/tag658.xml"/><Relationship Id="rId2" Type="http://schemas.openxmlformats.org/officeDocument/2006/relationships/tags" Target="../tags/tag657.xml"/><Relationship Id="rId19" Type="http://schemas.openxmlformats.org/officeDocument/2006/relationships/notesSlide" Target="../notesSlides/notesSlide51.xml"/><Relationship Id="rId18" Type="http://schemas.openxmlformats.org/officeDocument/2006/relationships/slideLayout" Target="../slideLayouts/slideLayout4.xml"/><Relationship Id="rId17" Type="http://schemas.openxmlformats.org/officeDocument/2006/relationships/tags" Target="../tags/tag671.xml"/><Relationship Id="rId16" Type="http://schemas.openxmlformats.org/officeDocument/2006/relationships/image" Target="../media/image144.png"/><Relationship Id="rId15" Type="http://schemas.openxmlformats.org/officeDocument/2006/relationships/tags" Target="../tags/tag670.xml"/><Relationship Id="rId14" Type="http://schemas.openxmlformats.org/officeDocument/2006/relationships/tags" Target="../tags/tag669.xml"/><Relationship Id="rId13" Type="http://schemas.openxmlformats.org/officeDocument/2006/relationships/tags" Target="../tags/tag668.xml"/><Relationship Id="rId12" Type="http://schemas.openxmlformats.org/officeDocument/2006/relationships/tags" Target="../tags/tag667.xml"/><Relationship Id="rId11" Type="http://schemas.openxmlformats.org/officeDocument/2006/relationships/tags" Target="../tags/tag666.xml"/><Relationship Id="rId10" Type="http://schemas.openxmlformats.org/officeDocument/2006/relationships/tags" Target="../tags/tag665.xml"/><Relationship Id="rId1" Type="http://schemas.openxmlformats.org/officeDocument/2006/relationships/image" Target="../media/image1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9" Type="http://schemas.openxmlformats.org/officeDocument/2006/relationships/tags" Target="../tags/tag679.xml"/><Relationship Id="rId8" Type="http://schemas.openxmlformats.org/officeDocument/2006/relationships/tags" Target="../tags/tag678.xml"/><Relationship Id="rId7" Type="http://schemas.openxmlformats.org/officeDocument/2006/relationships/tags" Target="../tags/tag677.xml"/><Relationship Id="rId6" Type="http://schemas.openxmlformats.org/officeDocument/2006/relationships/image" Target="../media/image145.png"/><Relationship Id="rId5" Type="http://schemas.openxmlformats.org/officeDocument/2006/relationships/tags" Target="../tags/tag676.xml"/><Relationship Id="rId4" Type="http://schemas.openxmlformats.org/officeDocument/2006/relationships/tags" Target="../tags/tag675.xml"/><Relationship Id="rId3" Type="http://schemas.openxmlformats.org/officeDocument/2006/relationships/tags" Target="../tags/tag674.xml"/><Relationship Id="rId2" Type="http://schemas.openxmlformats.org/officeDocument/2006/relationships/tags" Target="../tags/tag673.xml"/><Relationship Id="rId11" Type="http://schemas.openxmlformats.org/officeDocument/2006/relationships/notesSlide" Target="../notesSlides/notesSlide53.xml"/><Relationship Id="rId10" Type="http://schemas.openxmlformats.org/officeDocument/2006/relationships/slideLayout" Target="../slideLayouts/slideLayout4.xml"/><Relationship Id="rId1" Type="http://schemas.openxmlformats.org/officeDocument/2006/relationships/tags" Target="../tags/tag67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80.xml"/></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4.xml"/><Relationship Id="rId7" Type="http://schemas.openxmlformats.org/officeDocument/2006/relationships/tags" Target="../tags/tag685.xml"/><Relationship Id="rId6" Type="http://schemas.openxmlformats.org/officeDocument/2006/relationships/tags" Target="../tags/tag684.xml"/><Relationship Id="rId5" Type="http://schemas.openxmlformats.org/officeDocument/2006/relationships/tags" Target="../tags/tag683.xml"/><Relationship Id="rId4" Type="http://schemas.openxmlformats.org/officeDocument/2006/relationships/tags" Target="../tags/tag682.xml"/><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tags" Target="../tags/tag681.xml"/></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4.xml"/><Relationship Id="rId7" Type="http://schemas.openxmlformats.org/officeDocument/2006/relationships/tags" Target="../tags/tag689.xml"/><Relationship Id="rId6" Type="http://schemas.openxmlformats.org/officeDocument/2006/relationships/tags" Target="../tags/tag688.xml"/><Relationship Id="rId5" Type="http://schemas.openxmlformats.org/officeDocument/2006/relationships/tags" Target="../tags/tag687.xml"/><Relationship Id="rId4" Type="http://schemas.openxmlformats.org/officeDocument/2006/relationships/image" Target="../media/image146.png"/><Relationship Id="rId3" Type="http://schemas.openxmlformats.org/officeDocument/2006/relationships/tags" Target="../tags/tag686.xml"/><Relationship Id="rId2" Type="http://schemas.openxmlformats.org/officeDocument/2006/relationships/image" Target="../media/image147.png"/><Relationship Id="rId1" Type="http://schemas.openxmlformats.org/officeDocument/2006/relationships/image" Target="../media/image148.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4.xml"/><Relationship Id="rId5" Type="http://schemas.openxmlformats.org/officeDocument/2006/relationships/tags" Target="../tags/tag692.xml"/><Relationship Id="rId4" Type="http://schemas.openxmlformats.org/officeDocument/2006/relationships/tags" Target="../tags/tag691.xml"/><Relationship Id="rId3" Type="http://schemas.openxmlformats.org/officeDocument/2006/relationships/image" Target="../media/image146.png"/><Relationship Id="rId2" Type="http://schemas.openxmlformats.org/officeDocument/2006/relationships/tags" Target="../tags/tag690.xml"/><Relationship Id="rId1" Type="http://schemas.openxmlformats.org/officeDocument/2006/relationships/image" Target="../media/image148.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4.xml"/><Relationship Id="rId6" Type="http://schemas.openxmlformats.org/officeDocument/2006/relationships/tags" Target="../tags/tag696.xml"/><Relationship Id="rId5" Type="http://schemas.openxmlformats.org/officeDocument/2006/relationships/tags" Target="../tags/tag695.xml"/><Relationship Id="rId4" Type="http://schemas.openxmlformats.org/officeDocument/2006/relationships/tags" Target="../tags/tag694.xml"/><Relationship Id="rId3" Type="http://schemas.openxmlformats.org/officeDocument/2006/relationships/tags" Target="../tags/tag693.xml"/><Relationship Id="rId2" Type="http://schemas.openxmlformats.org/officeDocument/2006/relationships/image" Target="../media/image150.png"/><Relationship Id="rId1" Type="http://schemas.openxmlformats.org/officeDocument/2006/relationships/image" Target="../media/image14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76.xml"/><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9" Type="http://schemas.openxmlformats.org/officeDocument/2006/relationships/notesSlide" Target="../notesSlides/notesSlide59.xml"/><Relationship Id="rId8" Type="http://schemas.openxmlformats.org/officeDocument/2006/relationships/slideLayout" Target="../slideLayouts/slideLayout4.xml"/><Relationship Id="rId7" Type="http://schemas.openxmlformats.org/officeDocument/2006/relationships/tags" Target="../tags/tag700.xml"/><Relationship Id="rId6" Type="http://schemas.openxmlformats.org/officeDocument/2006/relationships/tags" Target="../tags/tag699.xml"/><Relationship Id="rId5" Type="http://schemas.openxmlformats.org/officeDocument/2006/relationships/tags" Target="../tags/tag698.xml"/><Relationship Id="rId4" Type="http://schemas.openxmlformats.org/officeDocument/2006/relationships/tags" Target="../tags/tag697.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51.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 Type="http://schemas.openxmlformats.org/officeDocument/2006/relationships/image" Target="../media/image150.png"/><Relationship Id="rId1" Type="http://schemas.openxmlformats.org/officeDocument/2006/relationships/image" Target="../media/image152.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4.xml"/><Relationship Id="rId4" Type="http://schemas.openxmlformats.org/officeDocument/2006/relationships/tags" Target="../tags/tag706.xml"/><Relationship Id="rId3" Type="http://schemas.openxmlformats.org/officeDocument/2006/relationships/tags" Target="../tags/tag705.xml"/><Relationship Id="rId2" Type="http://schemas.openxmlformats.org/officeDocument/2006/relationships/tags" Target="../tags/tag704.xml"/><Relationship Id="rId1" Type="http://schemas.openxmlformats.org/officeDocument/2006/relationships/image" Target="../media/image150.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4.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3" Type="http://schemas.openxmlformats.org/officeDocument/2006/relationships/tags" Target="../tags/tag707.xml"/><Relationship Id="rId2" Type="http://schemas.openxmlformats.org/officeDocument/2006/relationships/image" Target="../media/image154.png"/><Relationship Id="rId1" Type="http://schemas.openxmlformats.org/officeDocument/2006/relationships/image" Target="../media/image153.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4.xml"/><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image" Target="../media/image155.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713.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2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media/image23.png"/><Relationship Id="rId4" Type="http://schemas.openxmlformats.org/officeDocument/2006/relationships/tags" Target="../tags/tag78.xml"/><Relationship Id="rId3" Type="http://schemas.openxmlformats.org/officeDocument/2006/relationships/image" Target="../media/image22.png"/><Relationship Id="rId20" Type="http://schemas.openxmlformats.org/officeDocument/2006/relationships/notesSlide" Target="../notesSlides/notesSlide6.xml"/><Relationship Id="rId2" Type="http://schemas.openxmlformats.org/officeDocument/2006/relationships/tags" Target="../tags/tag77.xml"/><Relationship Id="rId19" Type="http://schemas.openxmlformats.org/officeDocument/2006/relationships/slideLayout" Target="../slideLayouts/slideLayout4.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image" Target="../media/image27.png"/><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89.xml"/><Relationship Id="rId2" Type="http://schemas.openxmlformats.org/officeDocument/2006/relationships/image" Target="../media/image28.png"/><Relationship Id="rId1" Type="http://schemas.openxmlformats.org/officeDocument/2006/relationships/tags" Target="../tags/tag8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电力电子主要</a:t>
            </a:r>
            <a:r>
              <a:rPr lang="zh-CN" altLang="en-US" dirty="0" smtClean="0"/>
              <a:t>控制算法</a:t>
            </a:r>
            <a:endParaRPr lang="zh-CN" altLang="en-US" dirty="0" smtClean="0"/>
          </a:p>
          <a:p>
            <a:r>
              <a:rPr lang="zh-CN" altLang="en-US" dirty="0" smtClean="0"/>
              <a:t>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836930"/>
            <a:ext cx="6802279" cy="1487329"/>
          </a:xfrm>
          <a:prstGeom prst="rect">
            <a:avLst/>
          </a:prstGeom>
        </p:spPr>
      </p:pic>
      <p:sp>
        <p:nvSpPr>
          <p:cNvPr id="16" name="文本框 15"/>
          <p:cNvSpPr txBox="1"/>
          <p:nvPr>
            <p:custDataLst>
              <p:tags r:id="rId2"/>
            </p:custDataLst>
          </p:nvPr>
        </p:nvSpPr>
        <p:spPr>
          <a:xfrm>
            <a:off x="6311265" y="1629410"/>
            <a:ext cx="960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抗饱和</a:t>
            </a:r>
            <a:r>
              <a:rPr lang="zh-CN" altLang="en-US" sz="1200" dirty="0" smtClean="0">
                <a:highlight>
                  <a:srgbClr val="FFFF00"/>
                </a:highlight>
                <a:latin typeface="微软雅黑 Light" panose="020B0502040204020203" pitchFamily="34" charset="-122"/>
                <a:ea typeface="微软雅黑 Light" panose="020B0502040204020203" pitchFamily="34" charset="-122"/>
              </a:rPr>
              <a:t>策略</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622300" y="2708275"/>
            <a:ext cx="7096125" cy="2752725"/>
          </a:xfrm>
          <a:prstGeom prst="rect">
            <a:avLst/>
          </a:prstGeom>
        </p:spPr>
      </p:pic>
      <p:sp>
        <p:nvSpPr>
          <p:cNvPr id="4" name="文本框 3"/>
          <p:cNvSpPr txBox="1"/>
          <p:nvPr>
            <p:custDataLst>
              <p:tags r:id="rId4"/>
            </p:custDataLst>
          </p:nvPr>
        </p:nvSpPr>
        <p:spPr>
          <a:xfrm>
            <a:off x="622300" y="2565400"/>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对已有文献的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总结：</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8831580" y="1196975"/>
            <a:ext cx="2569210" cy="50101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文中重点用的是</a:t>
            </a:r>
            <a:r>
              <a:rPr lang="en-US" altLang="zh-CN" sz="1200" b="1" dirty="0" smtClean="0">
                <a:highlight>
                  <a:srgbClr val="000000">
                    <a:alpha val="0"/>
                  </a:srgbClr>
                </a:highlight>
                <a:latin typeface="微软雅黑 Light" panose="020B0502040204020203" pitchFamily="34" charset="-122"/>
                <a:ea typeface="微软雅黑 Light" panose="020B0502040204020203" pitchFamily="34" charset="-122"/>
              </a:rPr>
              <a:t>phase-portrait analysis</a:t>
            </a:r>
            <a:r>
              <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rPr>
              <a:t>的方法</a:t>
            </a:r>
            <a:endParaRPr lang="zh-CN" altLang="en-US" sz="1200" dirty="0" smtClean="0">
              <a:highlight>
                <a:srgbClr val="000000">
                  <a:alpha val="0"/>
                </a:srgbClr>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8255635" y="3068955"/>
            <a:ext cx="3644265" cy="13487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这里到底要解决什么问题我还是没有搞明白！</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1</a:t>
            </a: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为什么会发生？有什么</a:t>
            </a:r>
            <a:r>
              <a:rPr lang="zh-CN" altLang="en-US" sz="1200" dirty="0" smtClean="0">
                <a:highlight>
                  <a:srgbClr val="FF00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a:t>
            </a:r>
            <a:r>
              <a:rPr lang="en-US" altLang="zh-CN" sz="1200" dirty="0" smtClean="0">
                <a:highlight>
                  <a:srgbClr val="FF0000"/>
                </a:highlight>
                <a:latin typeface="微软雅黑 Light" panose="020B0502040204020203" pitchFamily="34" charset="-122"/>
                <a:ea typeface="微软雅黑 Light" panose="020B0502040204020203" pitchFamily="34" charset="-122"/>
              </a:rPr>
              <a:t>2</a:t>
            </a:r>
            <a:r>
              <a:rPr lang="zh-CN" altLang="en-US" sz="1200" dirty="0" smtClean="0">
                <a:highlight>
                  <a:srgbClr val="FF0000"/>
                </a:highlight>
                <a:latin typeface="微软雅黑 Light" panose="020B0502040204020203" pitchFamily="34" charset="-122"/>
                <a:ea typeface="微软雅黑 Light" panose="020B0502040204020203" pitchFamily="34" charset="-122"/>
              </a:rPr>
              <a:t>）如何避免</a:t>
            </a:r>
            <a:r>
              <a:rPr lang="en-US" altLang="zh-CN" sz="1200" dirty="0" smtClean="0">
                <a:highlight>
                  <a:srgbClr val="FF0000"/>
                </a:highlight>
                <a:latin typeface="微软雅黑 Light" panose="020B0502040204020203" pitchFamily="34" charset="-122"/>
                <a:ea typeface="微软雅黑 Light" panose="020B0502040204020203" pitchFamily="34" charset="-122"/>
              </a:rPr>
              <a:t>LOS</a:t>
            </a:r>
            <a:r>
              <a:rPr lang="zh-CN" altLang="en-US" sz="1200" dirty="0" smtClean="0">
                <a:highlight>
                  <a:srgbClr val="FF0000"/>
                </a:highlight>
                <a:latin typeface="微软雅黑 Light" panose="020B0502040204020203" pitchFamily="34" charset="-122"/>
                <a:ea typeface="微软雅黑 Light" panose="020B0502040204020203" pitchFamily="34" charset="-122"/>
              </a:rPr>
              <a:t>发生？</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pic>
        <p:nvPicPr>
          <p:cNvPr id="2" name="图片 1"/>
          <p:cNvPicPr>
            <a:picLocks noChangeAspect="1"/>
          </p:cNvPicPr>
          <p:nvPr/>
        </p:nvPicPr>
        <p:blipFill>
          <a:blip r:embed="rId1"/>
          <a:stretch>
            <a:fillRect/>
          </a:stretch>
        </p:blipFill>
        <p:spPr>
          <a:xfrm>
            <a:off x="550545" y="909320"/>
            <a:ext cx="3714750" cy="3366135"/>
          </a:xfrm>
          <a:prstGeom prst="rect">
            <a:avLst/>
          </a:prstGeom>
        </p:spPr>
      </p:pic>
      <p:pic>
        <p:nvPicPr>
          <p:cNvPr id="3" name="图片 2"/>
          <p:cNvPicPr>
            <a:picLocks noChangeAspect="1"/>
          </p:cNvPicPr>
          <p:nvPr/>
        </p:nvPicPr>
        <p:blipFill>
          <a:blip r:embed="rId2"/>
          <a:stretch>
            <a:fillRect/>
          </a:stretch>
        </p:blipFill>
        <p:spPr>
          <a:xfrm>
            <a:off x="516255" y="4275455"/>
            <a:ext cx="3749040" cy="1548765"/>
          </a:xfrm>
          <a:prstGeom prst="rect">
            <a:avLst/>
          </a:prstGeom>
        </p:spPr>
      </p:pic>
      <p:sp>
        <p:nvSpPr>
          <p:cNvPr id="4" name="文本框 3"/>
          <p:cNvSpPr txBox="1"/>
          <p:nvPr>
            <p:custDataLst>
              <p:tags r:id="rId3"/>
            </p:custDataLst>
          </p:nvPr>
        </p:nvSpPr>
        <p:spPr>
          <a:xfrm>
            <a:off x="550545" y="5877560"/>
            <a:ext cx="42621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这里看起来和常规的架构有所不同，但其实都是类似</a:t>
            </a:r>
            <a:r>
              <a:rPr lang="zh-CN" altLang="en-US" sz="1200" dirty="0" smtClean="0">
                <a:latin typeface="微软雅黑 Light" panose="020B0502040204020203" pitchFamily="34" charset="-122"/>
                <a:ea typeface="微软雅黑 Light" panose="020B0502040204020203" pitchFamily="34" charset="-122"/>
              </a:rPr>
              <a:t>的</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rcRect l="20376" t="55372"/>
          <a:stretch>
            <a:fillRect/>
          </a:stretch>
        </p:blipFill>
        <p:spPr>
          <a:xfrm>
            <a:off x="910590" y="6165850"/>
            <a:ext cx="3094355" cy="464185"/>
          </a:xfrm>
          <a:prstGeom prst="rect">
            <a:avLst/>
          </a:prstGeom>
          <a:ln>
            <a:solidFill>
              <a:schemeClr val="accent1"/>
            </a:solidFill>
          </a:ln>
        </p:spPr>
      </p:pic>
      <p:cxnSp>
        <p:nvCxnSpPr>
          <p:cNvPr id="20" name="直接连接符 19"/>
          <p:cNvCxnSpPr/>
          <p:nvPr/>
        </p:nvCxnSpPr>
        <p:spPr>
          <a:xfrm>
            <a:off x="3575050" y="4004945"/>
            <a:ext cx="791845" cy="4324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custDataLst>
              <p:tags r:id="rId5"/>
            </p:custDataLst>
          </p:nvPr>
        </p:nvSpPr>
        <p:spPr>
          <a:xfrm>
            <a:off x="4295140" y="4437380"/>
            <a:ext cx="1564640" cy="43434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这里用的是虚拟阻抗，不是电压</a:t>
            </a:r>
            <a:r>
              <a:rPr lang="zh-CN" altLang="en-US" sz="12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6"/>
          <a:stretch>
            <a:fillRect/>
          </a:stretch>
        </p:blipFill>
        <p:spPr>
          <a:xfrm>
            <a:off x="4366895" y="843915"/>
            <a:ext cx="7680325" cy="3211830"/>
          </a:xfrm>
          <a:prstGeom prst="rect">
            <a:avLst/>
          </a:prstGeom>
        </p:spPr>
      </p:pic>
      <p:sp>
        <p:nvSpPr>
          <p:cNvPr id="10" name="文本框 9"/>
          <p:cNvSpPr txBox="1"/>
          <p:nvPr>
            <p:custDataLst>
              <p:tags r:id="rId7"/>
            </p:custDataLst>
          </p:nvPr>
        </p:nvSpPr>
        <p:spPr>
          <a:xfrm>
            <a:off x="5158740" y="1125220"/>
            <a:ext cx="3860165" cy="2368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这是作者所提出的策略，但看上去改善的地方很</a:t>
            </a:r>
            <a:r>
              <a:rPr lang="zh-CN" altLang="en-US" sz="1200" dirty="0" smtClean="0">
                <a:highlight>
                  <a:srgbClr val="FFFF00"/>
                </a:highlight>
                <a:latin typeface="微软雅黑 Light" panose="020B0502040204020203" pitchFamily="34" charset="-122"/>
                <a:ea typeface="微软雅黑 Light" panose="020B0502040204020203" pitchFamily="34" charset="-122"/>
              </a:rPr>
              <a:t>简单</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穿越</a:t>
            </a:r>
            <a:r>
              <a:rPr dirty="0" smtClean="0"/>
              <a:t>问题</a:t>
            </a:r>
            <a:endParaRP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准备，采样平均值</a:t>
            </a:r>
            <a:r>
              <a:rPr dirty="0" smtClean="0"/>
              <a:t>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263525"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：追踪前的准备</a:t>
            </a:r>
            <a:r>
              <a:rPr lang="zh-CN" altLang="en-US" sz="1400" b="1" dirty="0" smtClean="0">
                <a:latin typeface="微软雅黑 Light" panose="020B0502040204020203" pitchFamily="34" charset="-122"/>
                <a:ea typeface="微软雅黑 Light" panose="020B0502040204020203" pitchFamily="34" charset="-122"/>
              </a:rPr>
              <a:t>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PV</a:t>
            </a:r>
            <a:r>
              <a:rPr lang="zh-CN" altLang="en-US" sz="1400" b="1" dirty="0" smtClean="0">
                <a:latin typeface="微软雅黑 Light" panose="020B0502040204020203" pitchFamily="34" charset="-122"/>
                <a:ea typeface="微软雅黑 Light" panose="020B0502040204020203" pitchFamily="34" charset="-122"/>
              </a:rPr>
              <a:t>电压</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电流</a:t>
            </a:r>
            <a:r>
              <a:rPr lang="en-US" altLang="zh-CN"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功率的平均值</a:t>
            </a:r>
            <a:r>
              <a:rPr lang="zh-CN" altLang="en-US" sz="1400" b="1" dirty="0" smtClean="0">
                <a:latin typeface="微软雅黑 Light" panose="020B0502040204020203" pitchFamily="34" charset="-122"/>
                <a:ea typeface="微软雅黑 Light" panose="020B0502040204020203" pitchFamily="34" charset="-122"/>
              </a:rPr>
              <a:t>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263525"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263525"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1813560"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263525"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263525"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1813560"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1813560"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1813560"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263525"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263525"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1813560"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1813560"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3794760"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rcRect t="3107"/>
          <a:stretch>
            <a:fillRect/>
          </a:stretch>
        </p:blipFill>
        <p:spPr>
          <a:xfrm>
            <a:off x="3866515" y="1191260"/>
            <a:ext cx="4726305" cy="3782060"/>
          </a:xfrm>
          <a:prstGeom prst="rect">
            <a:avLst/>
          </a:prstGeom>
        </p:spPr>
      </p:pic>
      <p:pic>
        <p:nvPicPr>
          <p:cNvPr id="11" name="图片 10"/>
          <p:cNvPicPr>
            <a:picLocks noChangeAspect="1"/>
          </p:cNvPicPr>
          <p:nvPr/>
        </p:nvPicPr>
        <p:blipFill>
          <a:blip r:embed="rId17"/>
          <a:srcRect b="21836"/>
          <a:stretch>
            <a:fillRect/>
          </a:stretch>
        </p:blipFill>
        <p:spPr>
          <a:xfrm>
            <a:off x="3866515" y="5012690"/>
            <a:ext cx="4800600" cy="2952750"/>
          </a:xfrm>
          <a:prstGeom prst="rect">
            <a:avLst/>
          </a:prstGeom>
        </p:spPr>
      </p:pic>
      <p:sp>
        <p:nvSpPr>
          <p:cNvPr id="15" name="文本框 14"/>
          <p:cNvSpPr txBox="1"/>
          <p:nvPr>
            <p:custDataLst>
              <p:tags r:id="rId18"/>
            </p:custDataLst>
          </p:nvPr>
        </p:nvSpPr>
        <p:spPr>
          <a:xfrm>
            <a:off x="6818630" y="1988820"/>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运行状态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离网状态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自发自用</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9"/>
            </p:custDataLst>
          </p:nvPr>
        </p:nvSpPr>
        <p:spPr>
          <a:xfrm>
            <a:off x="8750935" y="3572510"/>
            <a:ext cx="1932305" cy="704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这里一通操作在找主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（考虑有并联的情况），并计算主</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的特征</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我没有看的很仔细，以后再看</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0"/>
          <a:stretch>
            <a:fillRect/>
          </a:stretch>
        </p:blipFill>
        <p:spPr>
          <a:xfrm>
            <a:off x="3862705" y="1042670"/>
            <a:ext cx="8183880" cy="148590"/>
          </a:xfrm>
          <a:prstGeom prst="rect">
            <a:avLst/>
          </a:prstGeom>
        </p:spPr>
      </p:pic>
      <p:sp>
        <p:nvSpPr>
          <p:cNvPr id="19" name="文本框 18"/>
          <p:cNvSpPr txBox="1"/>
          <p:nvPr>
            <p:custDataLst>
              <p:tags r:id="rId21"/>
            </p:custDataLst>
          </p:nvPr>
        </p:nvSpPr>
        <p:spPr>
          <a:xfrm>
            <a:off x="631126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当前</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9839325" y="1213485"/>
            <a:ext cx="67691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屏蔽</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10631170" y="1213485"/>
            <a:ext cx="152400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在最后</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追踪时</a:t>
            </a:r>
            <a:r>
              <a:rPr lang="zh-CN" altLang="en-US" sz="900" dirty="0" smtClean="0">
                <a:highlight>
                  <a:srgbClr val="FFFF00"/>
                </a:highlight>
                <a:latin typeface="微软雅黑 Light" panose="020B0502040204020203" pitchFamily="34" charset="-122"/>
                <a:ea typeface="微软雅黑 Light" panose="020B0502040204020203" pitchFamily="34" charset="-122"/>
              </a:rPr>
              <a:t>用到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4511040" y="2569845"/>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942840" y="4220845"/>
            <a:ext cx="100584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24"/>
            </p:custDataLst>
          </p:nvPr>
        </p:nvSpPr>
        <p:spPr>
          <a:xfrm>
            <a:off x="8750935" y="2435225"/>
            <a:ext cx="1932305" cy="5060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这是关于累计过程中的计数，是一个静态变量，忽略掉了累加初期的一些</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a:stCxn id="2" idx="3"/>
            <a:endCxn id="7" idx="1"/>
          </p:cNvCxnSpPr>
          <p:nvPr/>
        </p:nvCxnSpPr>
        <p:spPr>
          <a:xfrm>
            <a:off x="5670550" y="2641600"/>
            <a:ext cx="3080385" cy="46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8" name="直接连接符 7"/>
          <p:cNvCxnSpPr>
            <a:endCxn id="7" idx="1"/>
          </p:cNvCxnSpPr>
          <p:nvPr/>
        </p:nvCxnSpPr>
        <p:spPr>
          <a:xfrm flipV="1">
            <a:off x="6022975" y="2688590"/>
            <a:ext cx="2727960" cy="1532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25"/>
            </p:custDataLst>
          </p:nvPr>
        </p:nvSpPr>
        <p:spPr>
          <a:xfrm>
            <a:off x="7103110" y="4185285"/>
            <a:ext cx="215773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，在此之前没有开始</a:t>
            </a:r>
            <a:r>
              <a:rPr lang="zh-CN" altLang="en-US" sz="900" dirty="0" smtClean="0">
                <a:highlight>
                  <a:srgbClr val="00FF00"/>
                </a:highlight>
                <a:latin typeface="微软雅黑 Light" panose="020B0502040204020203" pitchFamily="34" charset="-122"/>
                <a:ea typeface="微软雅黑 Light" panose="020B0502040204020203" pitchFamily="34" charset="-122"/>
              </a:rPr>
              <a:t>累加</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准备，采样平均值计算</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1</a:t>
            </a:r>
            <a:r>
              <a:rPr lang="zh-CN" altLang="en-US" sz="1400" b="1"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PV</a:t>
            </a:r>
            <a:r>
              <a:rPr lang="zh-CN" altLang="en-US" sz="1400" b="1" dirty="0" smtClean="0">
                <a:latin typeface="微软雅黑 Light" panose="020B0502040204020203" pitchFamily="34" charset="-122"/>
                <a:ea typeface="微软雅黑 Light" panose="020B0502040204020203" pitchFamily="34" charset="-122"/>
                <a:sym typeface="+mn-ea"/>
              </a:rPr>
              <a:t>电压</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电流</a:t>
            </a:r>
            <a:r>
              <a:rPr lang="en-US" altLang="zh-CN" sz="1400" b="1" dirty="0" smtClean="0">
                <a:latin typeface="微软雅黑 Light" panose="020B0502040204020203" pitchFamily="34" charset="-122"/>
                <a:ea typeface="微软雅黑 Light" panose="020B0502040204020203" pitchFamily="34" charset="-122"/>
                <a:sym typeface="+mn-ea"/>
              </a:rPr>
              <a:t>/</a:t>
            </a:r>
            <a:r>
              <a:rPr lang="zh-CN" altLang="en-US" sz="1400" b="1" dirty="0" smtClean="0">
                <a:latin typeface="微软雅黑 Light" panose="020B0502040204020203" pitchFamily="34" charset="-122"/>
                <a:ea typeface="微软雅黑 Light" panose="020B0502040204020203" pitchFamily="34" charset="-122"/>
                <a:sym typeface="+mn-ea"/>
              </a:rPr>
              <a:t>功率的平均值计算</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13" name="图片 12"/>
          <p:cNvPicPr>
            <a:picLocks noChangeAspect="1"/>
          </p:cNvPicPr>
          <p:nvPr/>
        </p:nvPicPr>
        <p:blipFill>
          <a:blip r:embed="rId15"/>
          <a:stretch>
            <a:fillRect/>
          </a:stretch>
        </p:blipFill>
        <p:spPr>
          <a:xfrm>
            <a:off x="4961255" y="1124585"/>
            <a:ext cx="5829300" cy="3148965"/>
          </a:xfrm>
          <a:prstGeom prst="rect">
            <a:avLst/>
          </a:prstGeom>
        </p:spPr>
      </p:pic>
      <p:pic>
        <p:nvPicPr>
          <p:cNvPr id="14" name="图片 13"/>
          <p:cNvPicPr>
            <a:picLocks noChangeAspect="1"/>
          </p:cNvPicPr>
          <p:nvPr/>
        </p:nvPicPr>
        <p:blipFill>
          <a:blip r:embed="rId16"/>
          <a:stretch>
            <a:fillRect/>
          </a:stretch>
        </p:blipFill>
        <p:spPr>
          <a:xfrm>
            <a:off x="4961255" y="4330700"/>
            <a:ext cx="5429250" cy="1891665"/>
          </a:xfrm>
          <a:prstGeom prst="rect">
            <a:avLst/>
          </a:prstGeom>
        </p:spPr>
      </p:pic>
      <p:cxnSp>
        <p:nvCxnSpPr>
          <p:cNvPr id="6" name="直接连接符 5"/>
          <p:cNvCxnSpPr/>
          <p:nvPr/>
        </p:nvCxnSpPr>
        <p:spPr>
          <a:xfrm>
            <a:off x="6932295" y="5733415"/>
            <a:ext cx="170815"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7"/>
            </p:custDataLst>
          </p:nvPr>
        </p:nvSpPr>
        <p:spPr>
          <a:xfrm>
            <a:off x="6454775" y="5949315"/>
            <a:ext cx="193230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一直到这里才是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r>
              <a:rPr lang="zh-CN" altLang="en-US" sz="900" dirty="0" smtClean="0">
                <a:highlight>
                  <a:srgbClr val="FFFF00"/>
                </a:highlight>
                <a:latin typeface="微软雅黑 Light" panose="020B0502040204020203" pitchFamily="34" charset="-122"/>
                <a:ea typeface="微软雅黑 Light" panose="020B0502040204020203" pitchFamily="34" charset="-122"/>
              </a:rPr>
              <a:t>算法</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18"/>
            </p:custDataLst>
          </p:nvPr>
        </p:nvSpPr>
        <p:spPr>
          <a:xfrm>
            <a:off x="8471535" y="1340485"/>
            <a:ext cx="145351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这里做了一次快速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9"/>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slow_task_dcdc_process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20ms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0199370" y="3285490"/>
            <a:ext cx="180594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平均值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矩形 1"/>
          <p:cNvSpPr/>
          <p:nvPr/>
        </p:nvSpPr>
        <p:spPr>
          <a:xfrm>
            <a:off x="5670550" y="1772920"/>
            <a:ext cx="115951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21"/>
            </p:custDataLst>
          </p:nvPr>
        </p:nvSpPr>
        <p:spPr>
          <a:xfrm>
            <a:off x="7967345" y="1700530"/>
            <a:ext cx="18935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00FF00"/>
                </a:highlight>
                <a:latin typeface="微软雅黑 Light" panose="020B0502040204020203" pitchFamily="34" charset="-122"/>
                <a:ea typeface="微软雅黑 Light" panose="020B0502040204020203" pitchFamily="34" charset="-122"/>
              </a:rPr>
              <a:t>32</a:t>
            </a:r>
            <a:r>
              <a:rPr lang="zh-CN" altLang="en-US" sz="900" dirty="0" smtClean="0">
                <a:highlight>
                  <a:srgbClr val="00FF00"/>
                </a:highlight>
                <a:latin typeface="微软雅黑 Light" panose="020B0502040204020203" pitchFamily="34" charset="-122"/>
                <a:ea typeface="微软雅黑 Light" panose="020B0502040204020203" pitchFamily="34" charset="-122"/>
              </a:rPr>
              <a:t>，前面</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个点舍弃</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准备，处理工厂模式和</a:t>
            </a:r>
            <a:r>
              <a:rPr lang="en-US" altLang="zh-CN" dirty="0" smtClean="0"/>
              <a:t>MPPT</a:t>
            </a:r>
            <a:r>
              <a:rPr dirty="0" smtClean="0"/>
              <a:t>通道未配置的</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：专门处理了工厂模式和通道未配置</a:t>
            </a:r>
            <a:r>
              <a:rPr lang="zh-CN" altLang="en-US" sz="1400" b="1" dirty="0" smtClean="0">
                <a:latin typeface="微软雅黑 Light" panose="020B0502040204020203" pitchFamily="34" charset="-122"/>
                <a:ea typeface="微软雅黑 Light" panose="020B0502040204020203" pitchFamily="34" charset="-122"/>
                <a:sym typeface="+mn-ea"/>
              </a:rPr>
              <a:t>的情况</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sym typeface="+mn-ea"/>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函数，在前面调用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871085" y="1332230"/>
            <a:ext cx="3863340" cy="1268730"/>
          </a:xfrm>
          <a:prstGeom prst="rect">
            <a:avLst/>
          </a:prstGeom>
        </p:spPr>
      </p:pic>
      <p:pic>
        <p:nvPicPr>
          <p:cNvPr id="4" name="图片 3"/>
          <p:cNvPicPr>
            <a:picLocks noChangeAspect="1"/>
          </p:cNvPicPr>
          <p:nvPr/>
        </p:nvPicPr>
        <p:blipFill>
          <a:blip r:embed="rId17"/>
          <a:stretch>
            <a:fillRect/>
          </a:stretch>
        </p:blipFill>
        <p:spPr>
          <a:xfrm>
            <a:off x="4871085" y="2637790"/>
            <a:ext cx="5549265" cy="3400425"/>
          </a:xfrm>
          <a:prstGeom prst="rect">
            <a:avLst/>
          </a:prstGeom>
        </p:spPr>
      </p:pic>
      <p:pic>
        <p:nvPicPr>
          <p:cNvPr id="6" name="图片 5"/>
          <p:cNvPicPr>
            <a:picLocks noChangeAspect="1"/>
          </p:cNvPicPr>
          <p:nvPr/>
        </p:nvPicPr>
        <p:blipFill>
          <a:blip r:embed="rId18"/>
          <a:stretch>
            <a:fillRect/>
          </a:stretch>
        </p:blipFill>
        <p:spPr>
          <a:xfrm>
            <a:off x="4870450" y="1213485"/>
            <a:ext cx="7046595" cy="125730"/>
          </a:xfrm>
          <a:prstGeom prst="rect">
            <a:avLst/>
          </a:prstGeom>
        </p:spPr>
      </p:pic>
      <p:sp>
        <p:nvSpPr>
          <p:cNvPr id="19" name="文本框 18"/>
          <p:cNvSpPr txBox="1"/>
          <p:nvPr>
            <p:custDataLst>
              <p:tags r:id="rId19"/>
            </p:custDataLst>
          </p:nvPr>
        </p:nvSpPr>
        <p:spPr>
          <a:xfrm>
            <a:off x="6887210" y="239331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20"/>
            </p:custDataLst>
          </p:nvPr>
        </p:nvSpPr>
        <p:spPr>
          <a:xfrm>
            <a:off x="7894955" y="5805805"/>
            <a:ext cx="30175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目前</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电压指令，其实后面也没咋用，都是直接赋值</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7246620" y="1819275"/>
            <a:ext cx="1149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默认时不扰动</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2"/>
            </p:custDataLst>
          </p:nvPr>
        </p:nvSpPr>
        <p:spPr>
          <a:xfrm>
            <a:off x="10487660" y="2564765"/>
            <a:ext cx="94742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功率扰动差</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3"/>
            </p:custDataLst>
          </p:nvPr>
        </p:nvSpPr>
        <p:spPr>
          <a:xfrm>
            <a:off x="7031355" y="2865755"/>
            <a:ext cx="1530985"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工厂模式，直接快速</a:t>
            </a:r>
            <a:r>
              <a:rPr lang="zh-CN" altLang="en-US" sz="900" dirty="0" smtClean="0">
                <a:highlight>
                  <a:srgbClr val="FFFF00"/>
                </a:highlight>
                <a:latin typeface="微软雅黑 Light" panose="020B0502040204020203" pitchFamily="34" charset="-122"/>
                <a:ea typeface="微软雅黑 Light" panose="020B0502040204020203" pitchFamily="34" charset="-122"/>
              </a:rPr>
              <a:t>跟踪</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4"/>
            </p:custDataLst>
          </p:nvPr>
        </p:nvSpPr>
        <p:spPr>
          <a:xfrm>
            <a:off x="8255000" y="3696970"/>
            <a:ext cx="1022350" cy="2273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不执行追踪</a:t>
            </a:r>
            <a:r>
              <a:rPr lang="zh-CN" altLang="en-US" sz="900" dirty="0" smtClean="0">
                <a:highlight>
                  <a:srgbClr val="FFFF00"/>
                </a:highlight>
                <a:latin typeface="微软雅黑 Light" panose="020B0502040204020203" pitchFamily="34" charset="-122"/>
                <a:ea typeface="微软雅黑 Light" panose="020B0502040204020203" pitchFamily="34" charset="-122"/>
              </a:rPr>
              <a:t>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预先排除几类无需</a:t>
            </a:r>
            <a:r>
              <a:rPr lang="en-US" altLang="zh-CN" dirty="0" smtClean="0"/>
              <a:t>MPPT</a:t>
            </a:r>
            <a:r>
              <a:rPr dirty="0" smtClean="0"/>
              <a:t>追踪的特殊</a:t>
            </a:r>
            <a:r>
              <a:rPr dirty="0" smtClean="0"/>
              <a:t>情况</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solidFill>
                  <a:srgbClr val="FF0000"/>
                </a:solidFill>
                <a:latin typeface="微软雅黑 Light" panose="020B0502040204020203" pitchFamily="34" charset="-122"/>
                <a:ea typeface="微软雅黑 Light" panose="020B0502040204020203" pitchFamily="34" charset="-122"/>
              </a:rPr>
              <a:t>Step 3</a:t>
            </a:r>
            <a:r>
              <a:rPr lang="zh-CN" altLang="en-US" sz="1400" b="1" dirty="0" smtClean="0">
                <a:solidFill>
                  <a:srgbClr val="FF0000"/>
                </a:solidFill>
                <a:latin typeface="微软雅黑 Light" panose="020B0502040204020203" pitchFamily="34" charset="-122"/>
                <a:ea typeface="微软雅黑 Light" panose="020B0502040204020203" pitchFamily="34" charset="-122"/>
              </a:rPr>
              <a:t>：预先判断几类特殊情况</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r>
              <a:rPr lang="zh-CN" altLang="en-US" sz="1400" b="1" dirty="0" smtClean="0">
                <a:solidFill>
                  <a:srgbClr val="FF0000"/>
                </a:solidFill>
                <a:latin typeface="微软雅黑 Light" panose="020B0502040204020203" pitchFamily="34" charset="-122"/>
                <a:ea typeface="微软雅黑 Light" panose="020B0502040204020203" pitchFamily="34" charset="-122"/>
              </a:rPr>
              <a:t>（我没有特别</a:t>
            </a:r>
            <a:r>
              <a:rPr lang="zh-CN" altLang="en-US" sz="1400" b="1" dirty="0" smtClean="0">
                <a:solidFill>
                  <a:srgbClr val="FF0000"/>
                </a:solidFill>
                <a:latin typeface="微软雅黑 Light" panose="020B0502040204020203" pitchFamily="34" charset="-122"/>
                <a:ea typeface="微软雅黑 Light" panose="020B0502040204020203" pitchFamily="34" charset="-122"/>
              </a:rPr>
              <a:t>理解）</a:t>
            </a:r>
            <a:endParaRPr lang="zh-CN" altLang="en-US" sz="1400" b="1" dirty="0" smtClean="0">
              <a:solidFill>
                <a:srgbClr val="FF0000"/>
              </a:solidFill>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368800"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440555" y="1067435"/>
            <a:ext cx="6943725" cy="2017395"/>
          </a:xfrm>
          <a:prstGeom prst="rect">
            <a:avLst/>
          </a:prstGeom>
        </p:spPr>
      </p:pic>
      <p:pic>
        <p:nvPicPr>
          <p:cNvPr id="7" name="图片 6"/>
          <p:cNvPicPr>
            <a:picLocks noChangeAspect="1"/>
          </p:cNvPicPr>
          <p:nvPr/>
        </p:nvPicPr>
        <p:blipFill>
          <a:blip r:embed="rId17"/>
          <a:stretch>
            <a:fillRect/>
          </a:stretch>
        </p:blipFill>
        <p:spPr>
          <a:xfrm>
            <a:off x="4440555" y="3120390"/>
            <a:ext cx="4863465" cy="1897380"/>
          </a:xfrm>
          <a:prstGeom prst="rect">
            <a:avLst/>
          </a:prstGeom>
        </p:spPr>
      </p:pic>
      <p:pic>
        <p:nvPicPr>
          <p:cNvPr id="9" name="图片 8"/>
          <p:cNvPicPr>
            <a:picLocks noChangeAspect="1"/>
          </p:cNvPicPr>
          <p:nvPr/>
        </p:nvPicPr>
        <p:blipFill>
          <a:blip r:embed="rId18"/>
          <a:stretch>
            <a:fillRect/>
          </a:stretch>
        </p:blipFill>
        <p:spPr>
          <a:xfrm>
            <a:off x="4440555" y="5053330"/>
            <a:ext cx="4966335" cy="2143125"/>
          </a:xfrm>
          <a:prstGeom prst="rect">
            <a:avLst/>
          </a:prstGeom>
        </p:spPr>
      </p:pic>
      <p:sp>
        <p:nvSpPr>
          <p:cNvPr id="15" name="文本框 14"/>
          <p:cNvSpPr txBox="1"/>
          <p:nvPr>
            <p:custDataLst>
              <p:tags r:id="rId19"/>
            </p:custDataLst>
          </p:nvPr>
        </p:nvSpPr>
        <p:spPr>
          <a:xfrm>
            <a:off x="8810625" y="1771015"/>
            <a:ext cx="2961005" cy="5378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功率已经达到了最大功率，说明此时</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被旁路</a:t>
            </a:r>
            <a:r>
              <a:rPr lang="zh-CN" altLang="en-US" sz="900" dirty="0" smtClean="0">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但如果仅仅只是旁路也不一定会进入这个分支，可能有功率比较小的情况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20"/>
            </p:custDataLst>
          </p:nvPr>
        </p:nvSpPr>
        <p:spPr>
          <a:xfrm>
            <a:off x="7320915" y="3043555"/>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电压小于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1"/>
            </p:custDataLst>
          </p:nvPr>
        </p:nvSpPr>
        <p:spPr>
          <a:xfrm>
            <a:off x="7320915" y="4901565"/>
            <a:ext cx="1932305" cy="3308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实际的</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a:t>
            </a:r>
            <a:r>
              <a:rPr lang="zh-CN" altLang="en-US" sz="900" dirty="0" smtClean="0">
                <a:highlight>
                  <a:srgbClr val="FFFF00"/>
                </a:highlight>
                <a:latin typeface="微软雅黑 Light" panose="020B0502040204020203" pitchFamily="34" charset="-122"/>
                <a:ea typeface="微软雅黑 Light" panose="020B0502040204020203" pitchFamily="34" charset="-122"/>
              </a:rPr>
              <a:t>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指令值</a:t>
            </a:r>
            <a:r>
              <a:rPr lang="zh-CN" altLang="en-US" sz="900" dirty="0" smtClean="0">
                <a:highlight>
                  <a:srgbClr val="FFFF00"/>
                </a:highlight>
                <a:latin typeface="微软雅黑 Light" panose="020B0502040204020203" pitchFamily="34" charset="-122"/>
                <a:ea typeface="微软雅黑 Light" panose="020B0502040204020203" pitchFamily="34" charset="-122"/>
              </a:rPr>
              <a:t>很多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对应啥情况？</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2"/>
            </p:custDataLst>
          </p:nvPr>
        </p:nvSpPr>
        <p:spPr>
          <a:xfrm>
            <a:off x="9839325" y="4077335"/>
            <a:ext cx="1932305" cy="10591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限负载，母线由</a:t>
            </a:r>
            <a:r>
              <a:rPr lang="en-US" altLang="zh-CN" sz="900" dirty="0" smtClean="0">
                <a:highlight>
                  <a:srgbClr val="FFFF00"/>
                </a:highlight>
                <a:latin typeface="微软雅黑 Light" panose="020B0502040204020203" pitchFamily="34" charset="-122"/>
                <a:ea typeface="微软雅黑 Light" panose="020B0502040204020203" pitchFamily="34" charset="-122"/>
              </a:rPr>
              <a:t>MPPT</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控制的情况下，</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电压是控制不住的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这个地方我都有点忘记了，最后是在环路综合中处理的</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这个时候</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环路好像不起作用了，此时就是让</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指令尽可能与</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实际电压一致，在</a:t>
            </a:r>
            <a:r>
              <a:rPr lang="en-US" altLang="zh-CN" sz="900" dirty="0" smtClean="0">
                <a:highlight>
                  <a:srgbClr val="00FF00"/>
                </a:highlight>
                <a:latin typeface="微软雅黑 Light" panose="020B0502040204020203" pitchFamily="34" charset="-122"/>
                <a:ea typeface="微软雅黑 Light" panose="020B0502040204020203" pitchFamily="34" charset="-122"/>
              </a:rPr>
              <a:t>15V</a:t>
            </a:r>
            <a:r>
              <a:rPr lang="zh-CN" altLang="en-US" sz="900" dirty="0" smtClean="0">
                <a:highlight>
                  <a:srgbClr val="00FF00"/>
                </a:highlight>
                <a:latin typeface="微软雅黑 Light" panose="020B0502040204020203" pitchFamily="34" charset="-122"/>
                <a:ea typeface="微软雅黑 Light" panose="020B0502040204020203" pitchFamily="34" charset="-122"/>
              </a:rPr>
              <a:t>以内后才开始</a:t>
            </a:r>
            <a:r>
              <a:rPr lang="en-US" altLang="zh-CN" sz="900" dirty="0" smtClean="0">
                <a:highlight>
                  <a:srgbClr val="00FF00"/>
                </a:highlight>
                <a:latin typeface="微软雅黑 Light" panose="020B0502040204020203" pitchFamily="34" charset="-122"/>
                <a:ea typeface="微软雅黑 Light" panose="020B0502040204020203" pitchFamily="34" charset="-122"/>
              </a:rPr>
              <a:t>MPPT</a:t>
            </a:r>
            <a:r>
              <a:rPr lang="zh-CN" altLang="en-US" sz="900" dirty="0" smtClean="0">
                <a:highlight>
                  <a:srgbClr val="00FF00"/>
                </a:highlight>
                <a:latin typeface="微软雅黑 Light" panose="020B0502040204020203" pitchFamily="34" charset="-122"/>
                <a:ea typeface="微软雅黑 Light" panose="020B0502040204020203" pitchFamily="34" charset="-122"/>
              </a:rPr>
              <a:t>调节</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endCxn id="12" idx="1"/>
          </p:cNvCxnSpPr>
          <p:nvPr/>
        </p:nvCxnSpPr>
        <p:spPr>
          <a:xfrm>
            <a:off x="8039100" y="3556635"/>
            <a:ext cx="1800225" cy="1050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a:endCxn id="12" idx="1"/>
          </p:cNvCxnSpPr>
          <p:nvPr/>
        </p:nvCxnSpPr>
        <p:spPr>
          <a:xfrm flipV="1">
            <a:off x="6887210" y="4606925"/>
            <a:ext cx="2952115" cy="814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5015230" y="2416175"/>
            <a:ext cx="1655445" cy="2851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23"/>
            </p:custDataLst>
          </p:nvPr>
        </p:nvSpPr>
        <p:spPr>
          <a:xfrm>
            <a:off x="6743065" y="2419350"/>
            <a:ext cx="193230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这是啥含义？正常跑</a:t>
            </a:r>
            <a:r>
              <a:rPr lang="en-US" altLang="zh-CN"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MPPT</a:t>
            </a:r>
            <a:r>
              <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rPr>
              <a:t>时也是不要这两个值的。</a:t>
            </a:r>
            <a:endParaRPr lang="zh-CN" altLang="en-US" sz="9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5231765" y="1414780"/>
            <a:ext cx="2289175" cy="2108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连接符 15"/>
          <p:cNvCxnSpPr>
            <a:endCxn id="17" idx="2"/>
          </p:cNvCxnSpPr>
          <p:nvPr/>
        </p:nvCxnSpPr>
        <p:spPr>
          <a:xfrm flipV="1">
            <a:off x="7031355" y="527050"/>
            <a:ext cx="441960" cy="9575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24"/>
            </p:custDataLst>
          </p:nvPr>
        </p:nvSpPr>
        <p:spPr>
          <a:xfrm>
            <a:off x="6671310" y="260350"/>
            <a:ext cx="1604010" cy="2667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实际功率大于</a:t>
            </a:r>
            <a:r>
              <a:rPr lang="en-US" altLang="zh-CN" sz="900" dirty="0" smtClean="0">
                <a:highlight>
                  <a:srgbClr val="FFFF00"/>
                </a:highlight>
                <a:latin typeface="微软雅黑 Light" panose="020B0502040204020203" pitchFamily="34" charset="-122"/>
                <a:ea typeface="微软雅黑 Light" panose="020B0502040204020203" pitchFamily="34" charset="-122"/>
              </a:rPr>
              <a:t>500W</a:t>
            </a:r>
            <a:r>
              <a:rPr lang="zh-CN" altLang="en-US" sz="900" dirty="0" smtClean="0">
                <a:highlight>
                  <a:srgbClr val="FFFF00"/>
                </a:highlight>
                <a:latin typeface="微软雅黑 Light" panose="020B0502040204020203" pitchFamily="34" charset="-122"/>
                <a:ea typeface="微软雅黑 Light" panose="020B0502040204020203" pitchFamily="34" charset="-122"/>
              </a:rPr>
              <a:t>都</a:t>
            </a:r>
            <a:r>
              <a:rPr lang="zh-CN" altLang="en-US" sz="900" dirty="0" smtClean="0">
                <a:highlight>
                  <a:srgbClr val="FFFF00"/>
                </a:highlight>
                <a:latin typeface="微软雅黑 Light" panose="020B0502040204020203" pitchFamily="34" charset="-122"/>
                <a:ea typeface="微软雅黑 Light" panose="020B0502040204020203" pitchFamily="34" charset="-122"/>
              </a:rPr>
              <a:t>不止</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5302885" y="5373370"/>
            <a:ext cx="4102735" cy="17843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5"/>
            </p:custDataLst>
          </p:nvPr>
        </p:nvSpPr>
        <p:spPr>
          <a:xfrm>
            <a:off x="8111490" y="5661025"/>
            <a:ext cx="2013585" cy="323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这里对母线电压实际值和指令进行了比较，实际值小的时候才往下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函数，按预设方向调整</a:t>
            </a:r>
            <a:r>
              <a:rPr dirty="0" smtClean="0"/>
              <a:t>步长</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：按预设方向扰动，</a:t>
            </a:r>
            <a:r>
              <a:rPr lang="en-US" altLang="zh-CN" sz="1400" b="1" dirty="0" smtClean="0">
                <a:latin typeface="微软雅黑 Light" panose="020B0502040204020203" pitchFamily="34" charset="-122"/>
                <a:ea typeface="微软雅黑 Light" panose="020B0502040204020203" pitchFamily="34" charset="-122"/>
              </a:rPr>
              <a:t>case 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87108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191260"/>
            <a:ext cx="2223135" cy="508635"/>
          </a:xfrm>
          <a:prstGeom prst="rect">
            <a:avLst/>
          </a:prstGeom>
        </p:spPr>
      </p:pic>
      <p:pic>
        <p:nvPicPr>
          <p:cNvPr id="4" name="图片 3"/>
          <p:cNvPicPr>
            <a:picLocks noChangeAspect="1"/>
          </p:cNvPicPr>
          <p:nvPr/>
        </p:nvPicPr>
        <p:blipFill>
          <a:blip r:embed="rId17"/>
          <a:stretch>
            <a:fillRect/>
          </a:stretch>
        </p:blipFill>
        <p:spPr>
          <a:xfrm>
            <a:off x="4942840" y="2346325"/>
            <a:ext cx="5537835" cy="3514725"/>
          </a:xfrm>
          <a:prstGeom prst="rect">
            <a:avLst/>
          </a:prstGeom>
        </p:spPr>
      </p:pic>
      <p:pic>
        <p:nvPicPr>
          <p:cNvPr id="12" name="图片 11"/>
          <p:cNvPicPr>
            <a:picLocks noChangeAspect="1"/>
          </p:cNvPicPr>
          <p:nvPr/>
        </p:nvPicPr>
        <p:blipFill>
          <a:blip r:embed="rId18"/>
          <a:stretch>
            <a:fillRect/>
          </a:stretch>
        </p:blipFill>
        <p:spPr>
          <a:xfrm>
            <a:off x="4942840" y="5861050"/>
            <a:ext cx="2686050" cy="377190"/>
          </a:xfrm>
          <a:prstGeom prst="rect">
            <a:avLst/>
          </a:prstGeom>
        </p:spPr>
      </p:pic>
      <p:sp>
        <p:nvSpPr>
          <p:cNvPr id="13" name="文本框 12"/>
          <p:cNvSpPr txBox="1"/>
          <p:nvPr>
            <p:custDataLst>
              <p:tags r:id="rId19"/>
            </p:custDataLst>
          </p:nvPr>
        </p:nvSpPr>
        <p:spPr>
          <a:xfrm>
            <a:off x="8039100" y="3175000"/>
            <a:ext cx="270065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r>
              <a:rPr lang="en-US" altLang="zh-CN" sz="900" dirty="0" smtClean="0">
                <a:highlight>
                  <a:srgbClr val="FFFF00"/>
                </a:highlight>
                <a:latin typeface="微软雅黑 Light" panose="020B0502040204020203" pitchFamily="34" charset="-122"/>
                <a:ea typeface="微软雅黑 Light" panose="020B0502040204020203" pitchFamily="34" charset="-122"/>
              </a:rPr>
              <a:t>PV</a:t>
            </a:r>
            <a:r>
              <a:rPr lang="zh-CN" altLang="en-US" sz="900" dirty="0" smtClean="0">
                <a:highlight>
                  <a:srgbClr val="FFFF00"/>
                </a:highlight>
                <a:latin typeface="微软雅黑 Light" panose="020B0502040204020203" pitchFamily="34" charset="-122"/>
                <a:ea typeface="微软雅黑 Light" panose="020B0502040204020203" pitchFamily="34" charset="-122"/>
              </a:rPr>
              <a:t>电流，电流大调慢一点，电流小调快</a:t>
            </a:r>
            <a:r>
              <a:rPr lang="zh-CN" altLang="en-US" sz="900" dirty="0" smtClean="0">
                <a:highlight>
                  <a:srgbClr val="FFFF00"/>
                </a:highlight>
                <a:latin typeface="微软雅黑 Light" panose="020B0502040204020203" pitchFamily="34" charset="-122"/>
                <a:ea typeface="微软雅黑 Light" panose="020B0502040204020203" pitchFamily="34" charset="-122"/>
              </a:rPr>
              <a:t>一点</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0"/>
            </p:custDataLst>
          </p:nvPr>
        </p:nvSpPr>
        <p:spPr>
          <a:xfrm>
            <a:off x="8975090" y="4794885"/>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按预设方向调整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8039100" y="2778760"/>
            <a:ext cx="2669540" cy="2946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这里啥意思？</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扰动方向是否连续错误的标志，可能达到</a:t>
            </a:r>
            <a:r>
              <a:rPr lang="en-US" altLang="zh-CN" sz="900" dirty="0" smtClean="0">
                <a:highlight>
                  <a:srgbClr val="00FF00"/>
                </a:highlight>
                <a:latin typeface="微软雅黑 Light" panose="020B0502040204020203" pitchFamily="34" charset="-122"/>
                <a:ea typeface="微软雅黑 Light" panose="020B0502040204020203" pitchFamily="34" charset="-122"/>
              </a:rPr>
              <a:t>MPP</a:t>
            </a:r>
            <a:r>
              <a:rPr lang="zh-CN" altLang="en-US" sz="900" dirty="0" smtClean="0">
                <a:highlight>
                  <a:srgbClr val="00FF00"/>
                </a:highlight>
                <a:latin typeface="微软雅黑 Light" panose="020B0502040204020203" pitchFamily="34" charset="-122"/>
                <a:ea typeface="微软雅黑 Light" panose="020B0502040204020203" pitchFamily="34" charset="-122"/>
              </a:rPr>
              <a:t>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22"/>
          <a:stretch>
            <a:fillRect/>
          </a:stretch>
        </p:blipFill>
        <p:spPr>
          <a:xfrm>
            <a:off x="4942840" y="1700530"/>
            <a:ext cx="4909185" cy="508635"/>
          </a:xfrm>
          <a:prstGeom prst="rect">
            <a:avLst/>
          </a:prstGeom>
        </p:spPr>
      </p:pic>
      <p:sp>
        <p:nvSpPr>
          <p:cNvPr id="18" name="文本框 17"/>
          <p:cNvSpPr txBox="1"/>
          <p:nvPr>
            <p:custDataLst>
              <p:tags r:id="rId23"/>
            </p:custDataLst>
          </p:nvPr>
        </p:nvSpPr>
        <p:spPr>
          <a:xfrm>
            <a:off x="7949565" y="1419225"/>
            <a:ext cx="2322195" cy="4356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这里用来判断步长调整后功率的变化阈值，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其实属于比较关键的值，这里用的</a:t>
            </a:r>
            <a:r>
              <a:rPr lang="en-US" altLang="zh-CN" sz="900" dirty="0" smtClean="0">
                <a:highlight>
                  <a:srgbClr val="00FF00"/>
                </a:highlight>
                <a:latin typeface="微软雅黑 Light" panose="020B0502040204020203" pitchFamily="34" charset="-122"/>
                <a:ea typeface="微软雅黑 Light" panose="020B0502040204020203" pitchFamily="34" charset="-122"/>
              </a:rPr>
              <a:t>0.3A PV</a:t>
            </a:r>
            <a:r>
              <a:rPr lang="zh-CN" altLang="en-US" sz="900" dirty="0" smtClean="0">
                <a:highlight>
                  <a:srgbClr val="00FF00"/>
                </a:highlight>
                <a:latin typeface="微软雅黑 Light" panose="020B0502040204020203" pitchFamily="34" charset="-122"/>
                <a:ea typeface="微软雅黑 Light" panose="020B0502040204020203" pitchFamily="34" charset="-122"/>
              </a:rPr>
              <a:t>电流或</a:t>
            </a:r>
            <a:r>
              <a:rPr lang="en-US" altLang="zh-CN" sz="900" dirty="0" smtClean="0">
                <a:highlight>
                  <a:srgbClr val="00FF00"/>
                </a:highlight>
                <a:latin typeface="微软雅黑 Light" panose="020B0502040204020203" pitchFamily="34" charset="-122"/>
                <a:ea typeface="微软雅黑 Light" panose="020B0502040204020203" pitchFamily="34" charset="-122"/>
              </a:rPr>
              <a:t>PV</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功率的</a:t>
            </a:r>
            <a:r>
              <a:rPr lang="en-US" altLang="zh-CN" sz="900" dirty="0" smtClean="0">
                <a:highlight>
                  <a:srgbClr val="00FF00"/>
                </a:highlight>
                <a:latin typeface="微软雅黑 Light" panose="020B0502040204020203" pitchFamily="34" charset="-122"/>
                <a:ea typeface="微软雅黑 Light" panose="020B0502040204020203" pitchFamily="34" charset="-122"/>
              </a:rPr>
              <a:t>4</a:t>
            </a:r>
            <a:r>
              <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900" dirty="0" smtClean="0">
              <a:highlight>
                <a:srgbClr val="00FF00"/>
              </a:highligh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矩形 18"/>
          <p:cNvSpPr/>
          <p:nvPr/>
        </p:nvSpPr>
        <p:spPr>
          <a:xfrm>
            <a:off x="5586730" y="2100580"/>
            <a:ext cx="17487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V="1">
            <a:off x="7335520" y="1637030"/>
            <a:ext cx="614045" cy="5181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a:endCxn id="16" idx="1"/>
          </p:cNvCxnSpPr>
          <p:nvPr/>
        </p:nvCxnSpPr>
        <p:spPr>
          <a:xfrm>
            <a:off x="7679055" y="2924175"/>
            <a:ext cx="360045" cy="1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687695" cy="316865"/>
          </a:xfrm>
        </p:spPr>
        <p:txBody>
          <a:bodyPr/>
          <a:lstStyle/>
          <a:p>
            <a:pPr>
              <a:lnSpc>
                <a:spcPct val="100000"/>
              </a:lnSpc>
            </a:pPr>
            <a:r>
              <a:rPr lang="en-US" altLang="zh-CN" dirty="0" smtClean="0"/>
              <a:t>MPPT</a:t>
            </a:r>
            <a:r>
              <a:rPr dirty="0" smtClean="0"/>
              <a:t>函数，反方向调整步长，并判断扰动</a:t>
            </a:r>
            <a:r>
              <a:rPr dirty="0" smtClean="0"/>
              <a:t>方向</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：专门处理了工厂模式和通道未配置的情况</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6"/>
          <a:stretch>
            <a:fillRect/>
          </a:stretch>
        </p:blipFill>
        <p:spPr>
          <a:xfrm>
            <a:off x="4512310" y="1067435"/>
            <a:ext cx="5543550" cy="1783080"/>
          </a:xfrm>
          <a:prstGeom prst="rect">
            <a:avLst/>
          </a:prstGeom>
        </p:spPr>
      </p:pic>
      <p:pic>
        <p:nvPicPr>
          <p:cNvPr id="7" name="图片 6"/>
          <p:cNvPicPr>
            <a:picLocks noChangeAspect="1"/>
          </p:cNvPicPr>
          <p:nvPr/>
        </p:nvPicPr>
        <p:blipFill>
          <a:blip r:embed="rId17"/>
          <a:stretch>
            <a:fillRect/>
          </a:stretch>
        </p:blipFill>
        <p:spPr>
          <a:xfrm>
            <a:off x="4512310" y="2850515"/>
            <a:ext cx="7475220" cy="622935"/>
          </a:xfrm>
          <a:prstGeom prst="rect">
            <a:avLst/>
          </a:prstGeom>
        </p:spPr>
      </p:pic>
      <p:pic>
        <p:nvPicPr>
          <p:cNvPr id="9" name="图片 8"/>
          <p:cNvPicPr>
            <a:picLocks noChangeAspect="1"/>
          </p:cNvPicPr>
          <p:nvPr/>
        </p:nvPicPr>
        <p:blipFill>
          <a:blip r:embed="rId18"/>
          <a:stretch>
            <a:fillRect/>
          </a:stretch>
        </p:blipFill>
        <p:spPr>
          <a:xfrm>
            <a:off x="4511040" y="3500755"/>
            <a:ext cx="5829300" cy="2394585"/>
          </a:xfrm>
          <a:prstGeom prst="rect">
            <a:avLst/>
          </a:prstGeom>
        </p:spPr>
      </p:pic>
      <p:sp>
        <p:nvSpPr>
          <p:cNvPr id="14" name="文本框 13"/>
          <p:cNvSpPr txBox="1"/>
          <p:nvPr>
            <p:custDataLst>
              <p:tags r:id="rId19"/>
            </p:custDataLst>
          </p:nvPr>
        </p:nvSpPr>
        <p:spPr>
          <a:xfrm>
            <a:off x="8548370" y="1268730"/>
            <a:ext cx="129667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按</a:t>
            </a:r>
            <a:r>
              <a:rPr lang="zh-CN" altLang="en-US" sz="900" dirty="0" smtClean="0">
                <a:highlight>
                  <a:srgbClr val="FFFF00"/>
                </a:highlight>
                <a:latin typeface="微软雅黑 Light" panose="020B0502040204020203" pitchFamily="34" charset="-122"/>
                <a:ea typeface="微软雅黑 Light" panose="020B0502040204020203" pitchFamily="34" charset="-122"/>
              </a:rPr>
              <a:t>相反方向调整</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0"/>
            </p:custDataLst>
          </p:nvPr>
        </p:nvSpPr>
        <p:spPr>
          <a:xfrm>
            <a:off x="8039735" y="3140075"/>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21"/>
            </p:custDataLst>
          </p:nvPr>
        </p:nvSpPr>
        <p:spPr>
          <a:xfrm>
            <a:off x="10340340" y="3154045"/>
            <a:ext cx="1195705"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上一拍的</a:t>
            </a:r>
            <a:r>
              <a:rPr lang="zh-CN" altLang="en-US" sz="900" dirty="0" smtClean="0">
                <a:highlight>
                  <a:srgbClr val="FFFF00"/>
                </a:highlight>
                <a:latin typeface="微软雅黑 Light" panose="020B0502040204020203" pitchFamily="34" charset="-122"/>
                <a:ea typeface="微软雅黑 Light" panose="020B0502040204020203" pitchFamily="34" charset="-122"/>
              </a:rPr>
              <a:t>功率误差</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22"/>
            </p:custDataLst>
          </p:nvPr>
        </p:nvSpPr>
        <p:spPr>
          <a:xfrm>
            <a:off x="4302760" y="3404870"/>
            <a:ext cx="1325245"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、功率误差大于</a:t>
            </a:r>
            <a:r>
              <a:rPr lang="zh-CN" altLang="en-US" sz="900" dirty="0" smtClean="0">
                <a:highlight>
                  <a:srgbClr val="00FF00"/>
                </a:highlight>
                <a:latin typeface="微软雅黑 Light" panose="020B0502040204020203" pitchFamily="34" charset="-122"/>
                <a:ea typeface="微软雅黑 Light" panose="020B0502040204020203" pitchFamily="34" charset="-122"/>
              </a:rPr>
              <a:t>阈值，说明扰动方向正确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8" name="文本框 17"/>
          <p:cNvSpPr txBox="1"/>
          <p:nvPr>
            <p:custDataLst>
              <p:tags r:id="rId23"/>
            </p:custDataLst>
          </p:nvPr>
        </p:nvSpPr>
        <p:spPr>
          <a:xfrm>
            <a:off x="4302760" y="4774565"/>
            <a:ext cx="130683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、功率误差小于阈值，说明扰动方向</a:t>
            </a:r>
            <a:r>
              <a:rPr lang="zh-CN" altLang="en-US" sz="900" dirty="0" smtClean="0">
                <a:highlight>
                  <a:srgbClr val="00FF00"/>
                </a:highlight>
                <a:latin typeface="微软雅黑 Light" panose="020B0502040204020203" pitchFamily="34" charset="-122"/>
                <a:ea typeface="微软雅黑 Light" panose="020B0502040204020203" pitchFamily="34" charset="-122"/>
              </a:rPr>
              <a:t>错误</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9" name="矩形 18"/>
          <p:cNvSpPr/>
          <p:nvPr/>
        </p:nvSpPr>
        <p:spPr>
          <a:xfrm>
            <a:off x="7103110" y="3502660"/>
            <a:ext cx="8540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24"/>
            </p:custDataLst>
          </p:nvPr>
        </p:nvSpPr>
        <p:spPr>
          <a:xfrm>
            <a:off x="8039735" y="3651250"/>
            <a:ext cx="1229995" cy="3492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前面判定的功率阈值，</a:t>
            </a:r>
            <a:r>
              <a:rPr lang="zh-CN" altLang="en-US" sz="900" dirty="0" smtClean="0">
                <a:highlight>
                  <a:srgbClr val="00FF00"/>
                </a:highlight>
                <a:latin typeface="微软雅黑 Light" panose="020B0502040204020203" pitchFamily="34" charset="-122"/>
                <a:ea typeface="微软雅黑 Light" panose="020B0502040204020203" pitchFamily="34" charset="-122"/>
              </a:rPr>
              <a:t>是很重要的一个点</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a:xfrm>
            <a:off x="7530465" y="3611245"/>
            <a:ext cx="509270" cy="1447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878830" y="4149090"/>
            <a:ext cx="129857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25"/>
            </p:custDataLst>
          </p:nvPr>
        </p:nvSpPr>
        <p:spPr>
          <a:xfrm>
            <a:off x="4446270" y="407733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6"/>
            </p:custDataLst>
          </p:nvPr>
        </p:nvSpPr>
        <p:spPr>
          <a:xfrm>
            <a:off x="4446270" y="5445125"/>
            <a:ext cx="1168400"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扰动方向错误</a:t>
            </a:r>
            <a:r>
              <a:rPr lang="zh-CN" altLang="en-US" sz="900" dirty="0" smtClean="0">
                <a:highlight>
                  <a:srgbClr val="FFFF00"/>
                </a:highlight>
                <a:latin typeface="微软雅黑 Light" panose="020B0502040204020203" pitchFamily="34" charset="-122"/>
                <a:ea typeface="微软雅黑 Light" panose="020B0502040204020203" pitchFamily="34" charset="-122"/>
              </a:rPr>
              <a:t>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7"/>
            </p:custDataLst>
          </p:nvPr>
        </p:nvSpPr>
        <p:spPr>
          <a:xfrm>
            <a:off x="4446270" y="44373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8"/>
            </p:custDataLst>
          </p:nvPr>
        </p:nvSpPr>
        <p:spPr>
          <a:xfrm>
            <a:off x="4446270" y="5669280"/>
            <a:ext cx="110172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微小</a:t>
            </a:r>
            <a:r>
              <a:rPr lang="zh-CN" altLang="en-US" sz="900" dirty="0" smtClean="0">
                <a:highlight>
                  <a:srgbClr val="FFFF00"/>
                </a:highlight>
                <a:latin typeface="微软雅黑 Light" panose="020B0502040204020203" pitchFamily="34" charset="-122"/>
                <a:ea typeface="微软雅黑 Light" panose="020B0502040204020203" pitchFamily="34" charset="-122"/>
              </a:rPr>
              <a:t>扰动计数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7530465" y="4580890"/>
            <a:ext cx="130111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flipV="1">
            <a:off x="7319010" y="4797425"/>
            <a:ext cx="151257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2" name="文本框 41"/>
          <p:cNvSpPr txBox="1"/>
          <p:nvPr>
            <p:custDataLst>
              <p:tags r:id="rId29"/>
            </p:custDataLst>
          </p:nvPr>
        </p:nvSpPr>
        <p:spPr>
          <a:xfrm>
            <a:off x="8903335" y="4660900"/>
            <a:ext cx="1229995" cy="2089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还用两种不同的计数方法，无聊！</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930900" cy="316865"/>
          </a:xfrm>
        </p:spPr>
        <p:txBody>
          <a:bodyPr/>
          <a:lstStyle/>
          <a:p>
            <a:pPr>
              <a:lnSpc>
                <a:spcPct val="100000"/>
              </a:lnSpc>
            </a:pPr>
            <a:r>
              <a:rPr lang="en-US" altLang="zh-CN" dirty="0" smtClean="0"/>
              <a:t>MPPT</a:t>
            </a:r>
            <a:r>
              <a:rPr dirty="0" smtClean="0"/>
              <a:t>函数</a:t>
            </a:r>
            <a:r>
              <a:rPr dirty="0" smtClean="0">
                <a:sym typeface="+mn-ea"/>
              </a:rPr>
              <a:t>，反方向调整步长，并判断扰动方向</a:t>
            </a:r>
            <a:endParaRPr dirty="0" smtClean="0"/>
          </a:p>
          <a:p>
            <a:pPr>
              <a:lnSpc>
                <a:spcPct val="100000"/>
              </a:lnSpc>
            </a:pP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511040" y="1087755"/>
            <a:ext cx="7029450" cy="3531870"/>
          </a:xfrm>
          <a:prstGeom prst="rect">
            <a:avLst/>
          </a:prstGeom>
        </p:spPr>
      </p:pic>
      <p:sp>
        <p:nvSpPr>
          <p:cNvPr id="17" name="文本框 16"/>
          <p:cNvSpPr txBox="1"/>
          <p:nvPr>
            <p:custDataLst>
              <p:tags r:id="rId17"/>
            </p:custDataLst>
          </p:nvPr>
        </p:nvSpPr>
        <p:spPr>
          <a:xfrm>
            <a:off x="4439285" y="1067435"/>
            <a:ext cx="1101090" cy="3397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a:t>
            </a:r>
            <a:r>
              <a:rPr lang="zh-CN" altLang="en-US" sz="900" dirty="0" smtClean="0">
                <a:highlight>
                  <a:srgbClr val="00FF00"/>
                </a:highlight>
                <a:latin typeface="微软雅黑 Light" panose="020B0502040204020203" pitchFamily="34" charset="-122"/>
                <a:ea typeface="微软雅黑 Light" panose="020B0502040204020203" pitchFamily="34" charset="-122"/>
              </a:rPr>
              <a:t>、功率误差比较小，单独</a:t>
            </a:r>
            <a:r>
              <a:rPr lang="zh-CN" altLang="en-US" sz="900" dirty="0" smtClean="0">
                <a:highlight>
                  <a:srgbClr val="00FF00"/>
                </a:highlight>
                <a:latin typeface="微软雅黑 Light" panose="020B0502040204020203" pitchFamily="34" charset="-122"/>
                <a:ea typeface="微软雅黑 Light" panose="020B0502040204020203" pitchFamily="34" charset="-122"/>
              </a:rPr>
              <a:t>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8"/>
            </p:custDataLst>
          </p:nvPr>
        </p:nvSpPr>
        <p:spPr>
          <a:xfrm>
            <a:off x="4582160" y="1496695"/>
            <a:ext cx="1240155" cy="5708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、方向多次错误</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最近一次大于零</a:t>
            </a:r>
            <a:r>
              <a:rPr lang="en-US" altLang="zh-CN" sz="900" dirty="0" smtClean="0">
                <a:highlight>
                  <a:srgbClr val="00FF00"/>
                </a:highlight>
                <a:latin typeface="微软雅黑 Light" panose="020B0502040204020203" pitchFamily="34" charset="-122"/>
                <a:ea typeface="微软雅黑 Light" panose="020B0502040204020203" pitchFamily="34" charset="-122"/>
              </a:rPr>
              <a:t>&amp;&amp;</a:t>
            </a:r>
            <a:r>
              <a:rPr lang="zh-CN" altLang="en-US" sz="900" dirty="0" smtClean="0">
                <a:highlight>
                  <a:srgbClr val="00FF00"/>
                </a:highlight>
                <a:latin typeface="微软雅黑 Light" panose="020B0502040204020203" pitchFamily="34" charset="-122"/>
                <a:ea typeface="微软雅黑 Light" panose="020B0502040204020203" pitchFamily="34" charset="-122"/>
              </a:rPr>
              <a:t>和上一次的功率波动幅度</a:t>
            </a:r>
            <a:r>
              <a:rPr lang="zh-CN" altLang="en-US" sz="900" dirty="0" smtClean="0">
                <a:highlight>
                  <a:srgbClr val="00FF00"/>
                </a:highlight>
                <a:latin typeface="微软雅黑 Light" panose="020B0502040204020203" pitchFamily="34" charset="-122"/>
                <a:ea typeface="微软雅黑 Light" panose="020B0502040204020203" pitchFamily="34" charset="-122"/>
              </a:rPr>
              <a:t>大</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9"/>
            </p:custDataLst>
          </p:nvPr>
        </p:nvSpPr>
        <p:spPr>
          <a:xfrm>
            <a:off x="4582795" y="3500755"/>
            <a:ext cx="1240155" cy="35877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3.1</a:t>
            </a:r>
            <a:r>
              <a:rPr lang="zh-CN" altLang="en-US" sz="900" dirty="0" smtClean="0">
                <a:highlight>
                  <a:srgbClr val="00FF00"/>
                </a:highlight>
                <a:latin typeface="微软雅黑 Light" panose="020B0502040204020203" pitchFamily="34" charset="-122"/>
                <a:ea typeface="微软雅黑 Light" panose="020B0502040204020203" pitchFamily="34" charset="-122"/>
              </a:rPr>
              <a:t>、不满足前面条件就干等着，维持</a:t>
            </a:r>
            <a:r>
              <a:rPr lang="zh-CN" altLang="en-US" sz="900" dirty="0" smtClean="0">
                <a:highlight>
                  <a:srgbClr val="00FF00"/>
                </a:highlight>
                <a:latin typeface="微软雅黑 Light" panose="020B0502040204020203" pitchFamily="34" charset="-122"/>
                <a:ea typeface="微软雅黑 Light" panose="020B0502040204020203" pitchFamily="34" charset="-122"/>
              </a:rPr>
              <a:t>现状</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0"/>
          <a:stretch>
            <a:fillRect/>
          </a:stretch>
        </p:blipFill>
        <p:spPr>
          <a:xfrm>
            <a:off x="4511040" y="4639945"/>
            <a:ext cx="5526405" cy="4046220"/>
          </a:xfrm>
          <a:prstGeom prst="rect">
            <a:avLst/>
          </a:prstGeom>
        </p:spPr>
      </p:pic>
      <p:sp>
        <p:nvSpPr>
          <p:cNvPr id="36" name="文本框 35"/>
          <p:cNvSpPr txBox="1"/>
          <p:nvPr>
            <p:custDataLst>
              <p:tags r:id="rId21"/>
            </p:custDataLst>
          </p:nvPr>
        </p:nvSpPr>
        <p:spPr>
          <a:xfrm>
            <a:off x="7691755" y="4639945"/>
            <a:ext cx="1657985" cy="363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这里说明扰动方向连续错误，标志置位后会减小</a:t>
            </a:r>
            <a:r>
              <a:rPr lang="zh-CN" altLang="en-US" sz="900" dirty="0" smtClean="0">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5540375" y="4639945"/>
            <a:ext cx="2151380" cy="11576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540375" y="7173595"/>
            <a:ext cx="3588385" cy="630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2"/>
            </p:custDataLst>
          </p:nvPr>
        </p:nvSpPr>
        <p:spPr>
          <a:xfrm>
            <a:off x="8103870" y="3852545"/>
            <a:ext cx="2330450" cy="4381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需要注意的是这个支路</a:t>
            </a:r>
            <a:r>
              <a:rPr lang="en-US" altLang="zh-CN" sz="900" dirty="0" smtClean="0">
                <a:highlight>
                  <a:srgbClr val="FFFF00"/>
                </a:highlight>
                <a:latin typeface="微软雅黑 Light" panose="020B0502040204020203" pitchFamily="34" charset="-122"/>
                <a:ea typeface="微软雅黑 Light" panose="020B0502040204020203" pitchFamily="34" charset="-122"/>
              </a:rPr>
              <a:t>mpptDir</a:t>
            </a:r>
            <a:r>
              <a:rPr lang="zh-CN" altLang="en-US" sz="900" dirty="0" smtClean="0">
                <a:highlight>
                  <a:srgbClr val="FFFF00"/>
                </a:highlight>
                <a:latin typeface="微软雅黑 Light" panose="020B0502040204020203" pitchFamily="34" charset="-122"/>
                <a:ea typeface="微软雅黑 Light" panose="020B0502040204020203" pitchFamily="34" charset="-122"/>
              </a:rPr>
              <a:t>没有赋值，默认是</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MPPT_DIR_STAY</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，当达到</a:t>
            </a:r>
            <a:r>
              <a:rPr lang="en-US" altLang="zh-CN"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MPP</a:t>
            </a:r>
            <a:r>
              <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rPr>
              <a:t>后就一直在这里</a:t>
            </a:r>
            <a:endParaRPr lang="zh-CN" altLang="en-US" sz="900" dirty="0" smtClean="0">
              <a:solidFill>
                <a:srgbClr val="404040"/>
              </a:solidFill>
              <a:highlight>
                <a:srgbClr val="FF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flipH="1">
            <a:off x="7895590" y="4293235"/>
            <a:ext cx="1728470" cy="3024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2063115" y="909320"/>
          <a:ext cx="7560310" cy="446532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rPr>
                        <a:t>架构思考</a:t>
                      </a:r>
                      <a:endParaRPr lang="zh-CN" altLang="en-US" sz="1400" b="1">
                        <a:solidFill>
                          <a:srgbClr val="FF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rgbClr val="FF0000"/>
                          </a:solidFill>
                          <a:latin typeface="微软雅黑 Light" panose="020B0502040204020203" pitchFamily="34" charset="-122"/>
                          <a:ea typeface="微软雅黑 Light" panose="020B0502040204020203" pitchFamily="34" charset="-122"/>
                          <a:sym typeface="+mn-ea"/>
                        </a:rPr>
                        <a:t>这里才是重点，从</a:t>
                      </a:r>
                      <a:r>
                        <a:rPr lang="en-US" altLang="zh-CN" sz="1400">
                          <a:solidFill>
                            <a:srgbClr val="FF0000"/>
                          </a:solidFill>
                          <a:latin typeface="微软雅黑 Light" panose="020B0502040204020203" pitchFamily="34" charset="-122"/>
                          <a:ea typeface="微软雅黑 Light" panose="020B0502040204020203" pitchFamily="34" charset="-122"/>
                          <a:sym typeface="+mn-ea"/>
                        </a:rPr>
                        <a:t>Easy OS</a:t>
                      </a:r>
                      <a:r>
                        <a:rPr lang="zh-CN" altLang="en-US" sz="1400">
                          <a:solidFill>
                            <a:srgbClr val="FF0000"/>
                          </a:solidFill>
                          <a:latin typeface="微软雅黑 Light" panose="020B0502040204020203" pitchFamily="34" charset="-122"/>
                          <a:ea typeface="微软雅黑 Light" panose="020B0502040204020203" pitchFamily="34" charset="-122"/>
                          <a:sym typeface="+mn-ea"/>
                        </a:rPr>
                        <a:t>的应用开始</a:t>
                      </a:r>
                      <a:endParaRPr lang="zh-CN" altLang="en-US" sz="1400">
                        <a:solidFill>
                          <a:srgbClr val="FF0000"/>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b="1">
                          <a:solidFill>
                            <a:srgbClr val="FF0000"/>
                          </a:solidFill>
                          <a:latin typeface="微软雅黑 Light" panose="020B0502040204020203" pitchFamily="34" charset="-122"/>
                          <a:ea typeface="微软雅黑 Light" panose="020B0502040204020203" pitchFamily="34" charset="-122"/>
                        </a:rPr>
                        <a:t>故障管理</a:t>
                      </a:r>
                      <a:endParaRPr lang="zh-CN" altLang="en-US" sz="1400" b="1">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VSG-</a:t>
                      </a:r>
                      <a:r>
                        <a:rPr lang="zh-CN" altLang="en-US" sz="1400" b="1">
                          <a:solidFill>
                            <a:schemeClr val="tx1"/>
                          </a:solidFill>
                          <a:latin typeface="微软雅黑 Light" panose="020B0502040204020203" pitchFamily="34" charset="-122"/>
                          <a:ea typeface="微软雅黑 Light" panose="020B0502040204020203" pitchFamily="34" charset="-122"/>
                          <a:sym typeface="+mn-ea"/>
                        </a:rPr>
                        <a:t>限</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流</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多机</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rPr>
                        <a:t>VSG-</a:t>
                      </a:r>
                      <a:r>
                        <a:rPr lang="zh-CN" altLang="en-US" sz="1400" b="1">
                          <a:solidFill>
                            <a:schemeClr val="tx1"/>
                          </a:solidFill>
                          <a:latin typeface="微软雅黑 Light" panose="020B0502040204020203" pitchFamily="34" charset="-122"/>
                          <a:ea typeface="微软雅黑 Light" panose="020B0502040204020203" pitchFamily="34" charset="-122"/>
                        </a:rPr>
                        <a:t>穿越</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级联</a:t>
                      </a:r>
                      <a:r>
                        <a:rPr lang="zh-CN" altLang="en-US" sz="1400" b="1">
                          <a:solidFill>
                            <a:schemeClr val="tx1"/>
                          </a:solidFill>
                          <a:latin typeface="微软雅黑 Light" panose="020B0502040204020203" pitchFamily="34" charset="-122"/>
                          <a:ea typeface="微软雅黑 Light" panose="020B0502040204020203" pitchFamily="34" charset="-122"/>
                        </a:rPr>
                        <a:t>稳定性</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高低穿</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MPPT</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a:solidFill>
                            <a:schemeClr val="tx1"/>
                          </a:solidFill>
                          <a:latin typeface="微软雅黑 Light" panose="020B0502040204020203" pitchFamily="34" charset="-122"/>
                          <a:ea typeface="微软雅黑 Light" panose="020B0502040204020203" pitchFamily="34" charset="-122"/>
                          <a:sym typeface="+mn-ea"/>
                        </a:rPr>
                        <a:t>2024.11.27</a:t>
                      </a:r>
                      <a:r>
                        <a:rPr lang="zh-CN" altLang="en-US" sz="1400">
                          <a:solidFill>
                            <a:schemeClr val="tx1"/>
                          </a:solidFill>
                          <a:latin typeface="微软雅黑 Light" panose="020B0502040204020203" pitchFamily="34" charset="-122"/>
                          <a:ea typeface="微软雅黑 Light" panose="020B0502040204020203" pitchFamily="34" charset="-122"/>
                          <a:sym typeface="+mn-ea"/>
                        </a:rPr>
                        <a:t>开始编写，扰动过程基本明白了，</a:t>
                      </a:r>
                      <a:r>
                        <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rPr>
                        <a:t>但一些特殊工况没有搞明白</a:t>
                      </a: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孤岛</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a:t>
                      </a: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en-US" altLang="zh-CN" sz="1400" b="1">
                          <a:solidFill>
                            <a:schemeClr val="tx1"/>
                          </a:solidFill>
                          <a:latin typeface="微软雅黑 Light" panose="020B0502040204020203" pitchFamily="34" charset="-122"/>
                          <a:ea typeface="微软雅黑 Light" panose="020B0502040204020203" pitchFamily="34" charset="-122"/>
                          <a:sym typeface="+mn-ea"/>
                        </a:rPr>
                        <a:t>IV</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扫描</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绝缘</a:t>
                      </a:r>
                      <a:r>
                        <a:rPr lang="zh-CN" altLang="en-US" sz="1400" b="1">
                          <a:solidFill>
                            <a:schemeClr val="tx1"/>
                          </a:solidFill>
                          <a:latin typeface="微软雅黑 Light" panose="020B0502040204020203" pitchFamily="34" charset="-122"/>
                          <a:ea typeface="微软雅黑 Light" panose="020B0502040204020203" pitchFamily="34" charset="-122"/>
                          <a:sym typeface="+mn-ea"/>
                        </a:rPr>
                        <a:t>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rPr>
                        <a:t>已完成</a:t>
                      </a: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弱光检测</a:t>
                      </a: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sym typeface="+mn-ea"/>
                        </a:rPr>
                        <a:t>并离网</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参考</a:t>
                      </a:r>
                      <a:r>
                        <a:rPr lang="en-US" altLang="zh-CN" sz="1400">
                          <a:solidFill>
                            <a:schemeClr val="tx1"/>
                          </a:solidFill>
                          <a:latin typeface="微软雅黑 Light" panose="020B0502040204020203" pitchFamily="34" charset="-122"/>
                          <a:ea typeface="微软雅黑 Light" panose="020B0502040204020203" pitchFamily="34" charset="-122"/>
                        </a:rPr>
                        <a:t>SKY</a:t>
                      </a:r>
                      <a:r>
                        <a:rPr lang="zh-CN" altLang="en-US" sz="1400">
                          <a:solidFill>
                            <a:schemeClr val="tx1"/>
                          </a:solidFill>
                          <a:latin typeface="微软雅黑 Light" panose="020B0502040204020203" pitchFamily="34" charset="-122"/>
                          <a:ea typeface="微软雅黑 Light" panose="020B0502040204020203" pitchFamily="34" charset="-122"/>
                        </a:rPr>
                        <a:t>和</a:t>
                      </a:r>
                      <a:r>
                        <a:rPr lang="en-US" altLang="zh-CN" sz="1400">
                          <a:solidFill>
                            <a:schemeClr val="tx1"/>
                          </a:solidFill>
                          <a:latin typeface="微软雅黑 Light" panose="020B0502040204020203" pitchFamily="34" charset="-122"/>
                          <a:ea typeface="微软雅黑 Light" panose="020B0502040204020203" pitchFamily="34" charset="-122"/>
                        </a:rPr>
                        <a:t>PCS</a:t>
                      </a:r>
                      <a:r>
                        <a:rPr lang="zh-CN" altLang="en-US" sz="1400">
                          <a:solidFill>
                            <a:schemeClr val="tx1"/>
                          </a:solidFill>
                          <a:latin typeface="微软雅黑 Light" panose="020B0502040204020203" pitchFamily="34" charset="-122"/>
                          <a:ea typeface="微软雅黑 Light" panose="020B0502040204020203" pitchFamily="34" charset="-122"/>
                        </a:rPr>
                        <a:t>项目，先把环路搞</a:t>
                      </a:r>
                      <a:r>
                        <a:rPr lang="zh-CN" altLang="en-US" sz="1400">
                          <a:solidFill>
                            <a:schemeClr val="tx1"/>
                          </a:solidFill>
                          <a:latin typeface="微软雅黑 Light" panose="020B0502040204020203" pitchFamily="34" charset="-122"/>
                          <a:ea typeface="微软雅黑 Light" panose="020B0502040204020203" pitchFamily="34" charset="-122"/>
                        </a:rPr>
                        <a:t>清楚</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b="1">
                          <a:solidFill>
                            <a:schemeClr val="tx1"/>
                          </a:solidFill>
                          <a:latin typeface="微软雅黑 Light" panose="020B0502040204020203" pitchFamily="34" charset="-122"/>
                          <a:ea typeface="微软雅黑 Light" panose="020B0502040204020203" pitchFamily="34" charset="-122"/>
                        </a:rPr>
                        <a:t>降载</a:t>
                      </a:r>
                      <a:r>
                        <a:rPr lang="zh-CN" altLang="en-US" sz="1400" b="1">
                          <a:solidFill>
                            <a:schemeClr val="tx1"/>
                          </a:solidFill>
                          <a:latin typeface="微软雅黑 Light" panose="020B0502040204020203" pitchFamily="34" charset="-122"/>
                          <a:ea typeface="微软雅黑 Light" panose="020B0502040204020203" pitchFamily="34" charset="-122"/>
                        </a:rPr>
                        <a:t>策略</a:t>
                      </a: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latin typeface="微软雅黑 Light" panose="020B0502040204020203" pitchFamily="34" charset="-122"/>
                          <a:ea typeface="微软雅黑 Light" panose="020B0502040204020203" pitchFamily="34" charset="-122"/>
                        </a:rPr>
                        <a:t>特别是</a:t>
                      </a:r>
                      <a:r>
                        <a:rPr lang="en-US" altLang="zh-CN" sz="1400">
                          <a:solidFill>
                            <a:schemeClr val="tx1"/>
                          </a:solidFill>
                          <a:latin typeface="微软雅黑 Light" panose="020B0502040204020203" pitchFamily="34" charset="-122"/>
                          <a:ea typeface="微软雅黑 Light" panose="020B0502040204020203" pitchFamily="34" charset="-122"/>
                        </a:rPr>
                        <a:t>PV</a:t>
                      </a:r>
                      <a:r>
                        <a:rPr lang="zh-CN" altLang="en-US" sz="1400">
                          <a:solidFill>
                            <a:schemeClr val="tx1"/>
                          </a:solidFill>
                          <a:latin typeface="微软雅黑 Light" panose="020B0502040204020203" pitchFamily="34" charset="-122"/>
                          <a:ea typeface="微软雅黑 Light" panose="020B0502040204020203" pitchFamily="34" charset="-122"/>
                        </a:rPr>
                        <a:t>的降载，要好好思考下：高温降载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直流电压降载</a:t>
                      </a:r>
                      <a:r>
                        <a:rPr lang="en-US" altLang="zh-CN" sz="1400">
                          <a:solidFill>
                            <a:schemeClr val="tx1"/>
                          </a:solidFill>
                          <a:latin typeface="微软雅黑 Light" panose="020B0502040204020203" pitchFamily="34" charset="-122"/>
                          <a:ea typeface="微软雅黑 Light" panose="020B0502040204020203" pitchFamily="34" charset="-122"/>
                        </a:rPr>
                        <a:t>/</a:t>
                      </a:r>
                      <a:r>
                        <a:rPr lang="zh-CN" altLang="en-US" sz="1400">
                          <a:solidFill>
                            <a:schemeClr val="tx1"/>
                          </a:solidFill>
                          <a:latin typeface="微软雅黑 Light" panose="020B0502040204020203" pitchFamily="34" charset="-122"/>
                          <a:ea typeface="微软雅黑 Light" panose="020B0502040204020203" pitchFamily="34" charset="-122"/>
                        </a:rPr>
                        <a:t>占空比降载</a:t>
                      </a:r>
                      <a:r>
                        <a:rPr lang="en-US" altLang="zh-CN" sz="1400">
                          <a:solidFill>
                            <a:schemeClr val="tx1"/>
                          </a:solidFill>
                          <a:latin typeface="微软雅黑 Light" panose="020B0502040204020203" pitchFamily="34" charset="-122"/>
                          <a:ea typeface="微软雅黑 Light" panose="020B0502040204020203" pitchFamily="34" charset="-122"/>
                        </a:rPr>
                        <a:t>/</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MPPT</a:t>
            </a:r>
            <a:r>
              <a:rPr dirty="0" smtClean="0"/>
              <a:t>函数</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1</a:t>
            </a:r>
            <a:r>
              <a:rPr lang="zh-CN" altLang="en-US" sz="1400" dirty="0" smtClean="0">
                <a:latin typeface="微软雅黑 Light" panose="020B0502040204020203" pitchFamily="34" charset="-122"/>
                <a:ea typeface="微软雅黑 Light" panose="020B0502040204020203" pitchFamily="34" charset="-122"/>
                <a:sym typeface="+mn-ea"/>
              </a:rPr>
              <a:t>：追踪前的准备工作</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：预先判断几类特殊情况</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a:t>
            </a:r>
            <a:r>
              <a:rPr lang="zh-CN" altLang="en-US" sz="1400" dirty="0" smtClean="0">
                <a:latin typeface="微软雅黑 Light" panose="020B0502040204020203" pitchFamily="34" charset="-122"/>
                <a:ea typeface="微软雅黑 Light" panose="020B0502040204020203" pitchFamily="34" charset="-122"/>
                <a:sym typeface="+mn-ea"/>
              </a:rPr>
              <a:t>：按预设方向调整，</a:t>
            </a:r>
            <a:r>
              <a:rPr lang="en-US" altLang="zh-CN" sz="1400" dirty="0" smtClean="0">
                <a:latin typeface="微软雅黑 Light" panose="020B0502040204020203" pitchFamily="34" charset="-122"/>
                <a:ea typeface="微软雅黑 Light" panose="020B0502040204020203" pitchFamily="34" charset="-122"/>
                <a:sym typeface="+mn-ea"/>
              </a:rPr>
              <a:t>case 0</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5</a:t>
            </a:r>
            <a:r>
              <a:rPr lang="zh-CN" altLang="en-US" sz="1400" b="1" dirty="0" smtClean="0">
                <a:latin typeface="微软雅黑 Light" panose="020B0502040204020203" pitchFamily="34" charset="-122"/>
                <a:ea typeface="微软雅黑 Light" panose="020B0502040204020203" pitchFamily="34" charset="-122"/>
                <a:sym typeface="+mn-ea"/>
              </a:rPr>
              <a:t>：按预设反方向扰动，</a:t>
            </a:r>
            <a:r>
              <a:rPr lang="en-US" altLang="zh-CN" sz="1400" b="1" dirty="0" smtClean="0">
                <a:latin typeface="微软雅黑 Light" panose="020B0502040204020203" pitchFamily="34" charset="-122"/>
                <a:ea typeface="微软雅黑 Light" panose="020B0502040204020203" pitchFamily="34" charset="-122"/>
                <a:sym typeface="+mn-ea"/>
              </a:rPr>
              <a:t>case 1</a:t>
            </a:r>
            <a:r>
              <a:rPr lang="zh-CN" altLang="en-US" sz="1400" b="1" dirty="0" smtClean="0">
                <a:latin typeface="微软雅黑 Light" panose="020B0502040204020203" pitchFamily="34" charset="-122"/>
                <a:ea typeface="微软雅黑 Light" panose="020B0502040204020203" pitchFamily="34" charset="-122"/>
                <a:sym typeface="+mn-ea"/>
              </a:rPr>
              <a:t>，并计算扰动功率，判断扰动方向，</a:t>
            </a:r>
            <a:r>
              <a:rPr lang="en-US" altLang="zh-CN" sz="1400" b="1" dirty="0" smtClean="0">
                <a:latin typeface="微软雅黑 Light" panose="020B0502040204020203" pitchFamily="34" charset="-122"/>
                <a:ea typeface="微软雅黑 Light" panose="020B0502040204020203" pitchFamily="34" charset="-122"/>
                <a:sym typeface="+mn-ea"/>
              </a:rPr>
              <a:t>case 2</a:t>
            </a: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15"/>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319270" cy="316865"/>
          </a:xfrm>
        </p:spPr>
        <p:txBody>
          <a:bodyPr/>
          <a:lstStyle/>
          <a:p>
            <a:pPr>
              <a:lnSpc>
                <a:spcPct val="100000"/>
              </a:lnSpc>
            </a:pPr>
            <a:r>
              <a:rPr lang="en-US" altLang="zh-CN" dirty="0" smtClean="0"/>
              <a:t>PV</a:t>
            </a:r>
            <a:r>
              <a:rPr dirty="0" smtClean="0"/>
              <a:t>电压控制与</a:t>
            </a:r>
            <a:r>
              <a:rPr lang="en-US" altLang="zh-CN" dirty="0" smtClean="0"/>
              <a:t>BUS</a:t>
            </a:r>
            <a:r>
              <a:rPr dirty="0" smtClean="0"/>
              <a:t>电压控制的</a:t>
            </a:r>
            <a:r>
              <a:rPr dirty="0" smtClean="0"/>
              <a:t>切换</a:t>
            </a:r>
            <a:endParaRPr dirty="0" smtClean="0"/>
          </a:p>
        </p:txBody>
      </p:sp>
      <p:sp>
        <p:nvSpPr>
          <p:cNvPr id="3" name="文本框 2"/>
          <p:cNvSpPr txBox="1"/>
          <p:nvPr>
            <p:custDataLst>
              <p:tags r:id="rId1"/>
            </p:custDataLst>
          </p:nvPr>
        </p:nvSpPr>
        <p:spPr>
          <a:xfrm>
            <a:off x="8103870" y="424180"/>
            <a:ext cx="2262505"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SKY-SLAVE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
            </p:custDataLst>
          </p:nvPr>
        </p:nvSpPr>
        <p:spPr>
          <a:xfrm>
            <a:off x="4440555" y="829310"/>
            <a:ext cx="3766820" cy="23812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fml_mppt_normal_track_process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函数，在前面</a:t>
            </a:r>
            <a:r>
              <a:rPr lang="zh-CN" altLang="en-US" sz="900" dirty="0" smtClean="0">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511040" y="1059815"/>
            <a:ext cx="3880485" cy="32689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判断穿越</a:t>
            </a:r>
            <a:r>
              <a:rPr dirty="0" smtClean="0"/>
              <a:t>条件</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4871085" y="2056765"/>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计算电网电压最大最小</a:t>
            </a:r>
            <a:r>
              <a:rPr lang="zh-CN" altLang="en-US" sz="900" dirty="0" smtClean="0">
                <a:highlight>
                  <a:srgbClr val="00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3"/>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：判断是否进入</a:t>
            </a:r>
            <a:r>
              <a:rPr lang="zh-CN" altLang="en-US" sz="1400" b="1" dirty="0" smtClean="0">
                <a:latin typeface="微软雅黑 Light" panose="020B0502040204020203" pitchFamily="34" charset="-122"/>
                <a:ea typeface="微软雅黑 Light" panose="020B0502040204020203" pitchFamily="34" charset="-122"/>
              </a:rPr>
              <a:t>高低穿</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5"/>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6"/>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7"/>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9"/>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10"/>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1"/>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2"/>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3"/>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4"/>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5"/>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3" name="图片 32"/>
          <p:cNvPicPr>
            <a:picLocks noChangeAspect="1"/>
          </p:cNvPicPr>
          <p:nvPr/>
        </p:nvPicPr>
        <p:blipFill>
          <a:blip r:embed="rId16"/>
          <a:stretch>
            <a:fillRect/>
          </a:stretch>
        </p:blipFill>
        <p:spPr>
          <a:xfrm>
            <a:off x="4871085" y="2272665"/>
            <a:ext cx="5166360" cy="1400175"/>
          </a:xfrm>
          <a:prstGeom prst="rect">
            <a:avLst/>
          </a:prstGeom>
        </p:spPr>
      </p:pic>
      <p:pic>
        <p:nvPicPr>
          <p:cNvPr id="34" name="图片 33"/>
          <p:cNvPicPr>
            <a:picLocks noChangeAspect="1"/>
          </p:cNvPicPr>
          <p:nvPr/>
        </p:nvPicPr>
        <p:blipFill>
          <a:blip r:embed="rId17"/>
          <a:stretch>
            <a:fillRect/>
          </a:stretch>
        </p:blipFill>
        <p:spPr>
          <a:xfrm>
            <a:off x="4871085" y="3928745"/>
            <a:ext cx="5977890" cy="2663190"/>
          </a:xfrm>
          <a:prstGeom prst="rect">
            <a:avLst/>
          </a:prstGeom>
        </p:spPr>
      </p:pic>
      <p:sp>
        <p:nvSpPr>
          <p:cNvPr id="35" name="矩形 34"/>
          <p:cNvSpPr/>
          <p:nvPr/>
        </p:nvSpPr>
        <p:spPr>
          <a:xfrm>
            <a:off x="5760085" y="4844415"/>
            <a:ext cx="1928495" cy="2368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760085" y="5480050"/>
            <a:ext cx="192849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467350" y="4337050"/>
            <a:ext cx="265811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8"/>
            </p:custDataLst>
          </p:nvPr>
        </p:nvSpPr>
        <p:spPr>
          <a:xfrm>
            <a:off x="9467850" y="468566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a:t>
            </a:r>
            <a:r>
              <a:rPr lang="en-US" altLang="zh-CN" sz="900" dirty="0" smtClean="0">
                <a:highlight>
                  <a:srgbClr val="FFFF00"/>
                </a:highlight>
                <a:latin typeface="微软雅黑 Light" panose="020B0502040204020203" pitchFamily="34" charset="-122"/>
                <a:ea typeface="微软雅黑 Light" panose="020B0502040204020203" pitchFamily="34" charset="-122"/>
              </a:rPr>
              <a:t>grid code</a:t>
            </a:r>
            <a:r>
              <a:rPr lang="zh-CN" altLang="en-US" sz="900" dirty="0" smtClean="0">
                <a:highlight>
                  <a:srgbClr val="FFFF00"/>
                </a:highlight>
                <a:latin typeface="微软雅黑 Light" panose="020B0502040204020203" pitchFamily="34" charset="-122"/>
                <a:ea typeface="微软雅黑 Light" panose="020B0502040204020203" pitchFamily="34" charset="-122"/>
              </a:rPr>
              <a:t>的要求进行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7823200" y="54413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3" name="文本框 42"/>
          <p:cNvSpPr txBox="1"/>
          <p:nvPr>
            <p:custDataLst>
              <p:tags r:id="rId20"/>
            </p:custDataLst>
          </p:nvPr>
        </p:nvSpPr>
        <p:spPr>
          <a:xfrm>
            <a:off x="8399145" y="426021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这里要判断孤岛？</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5292725" y="266827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5292725" y="3425190"/>
            <a:ext cx="384429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21"/>
            </p:custDataLst>
          </p:nvPr>
        </p:nvSpPr>
        <p:spPr>
          <a:xfrm>
            <a:off x="4871085" y="3681730"/>
            <a:ext cx="150812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根据电压判断</a:t>
            </a:r>
            <a:r>
              <a:rPr lang="zh-CN" altLang="en-US" sz="900" dirty="0" smtClean="0">
                <a:highlight>
                  <a:srgbClr val="00FF00"/>
                </a:highlight>
                <a:latin typeface="微软雅黑 Light" panose="020B0502040204020203" pitchFamily="34" charset="-122"/>
                <a:ea typeface="微软雅黑 Light" panose="020B0502040204020203" pitchFamily="34" charset="-122"/>
              </a:rPr>
              <a:t>高低穿</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7" name="文本框 46"/>
          <p:cNvSpPr txBox="1"/>
          <p:nvPr>
            <p:custDataLst>
              <p:tags r:id="rId22"/>
            </p:custDataLst>
          </p:nvPr>
        </p:nvSpPr>
        <p:spPr>
          <a:xfrm>
            <a:off x="9263380" y="2560955"/>
            <a:ext cx="2141855"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除了实时值，还要与滤波值进行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7868285" y="4577715"/>
            <a:ext cx="153924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8183245" y="4865370"/>
            <a:ext cx="1151890" cy="2203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23"/>
          <a:stretch>
            <a:fillRect/>
          </a:stretch>
        </p:blipFill>
        <p:spPr>
          <a:xfrm>
            <a:off x="4871085" y="997585"/>
            <a:ext cx="4509135" cy="897255"/>
          </a:xfrm>
          <a:prstGeom prst="rect">
            <a:avLst/>
          </a:prstGeom>
        </p:spPr>
      </p:pic>
      <p:sp>
        <p:nvSpPr>
          <p:cNvPr id="4" name="文本框 3"/>
          <p:cNvSpPr txBox="1"/>
          <p:nvPr>
            <p:custDataLst>
              <p:tags r:id="rId24"/>
            </p:custDataLst>
          </p:nvPr>
        </p:nvSpPr>
        <p:spPr>
          <a:xfrm>
            <a:off x="4871085" y="829310"/>
            <a:ext cx="269240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定时任务中进行穿越管理，</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flipH="1">
            <a:off x="9551670" y="1407795"/>
            <a:ext cx="981075" cy="7969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5"/>
            </p:custDataLst>
          </p:nvPr>
        </p:nvSpPr>
        <p:spPr>
          <a:xfrm>
            <a:off x="9407525" y="1124585"/>
            <a:ext cx="214185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第一个函数就是用来进行高低穿判断并进行功率</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6"/>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接下来两个函数时判断有没有低穿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7"/>
            </p:custDataLst>
          </p:nvPr>
        </p:nvSpPr>
        <p:spPr>
          <a:xfrm>
            <a:off x="5302885" y="1768475"/>
            <a:ext cx="1721485" cy="2482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a:t>
            </a:r>
            <a:r>
              <a:rPr lang="zh-CN" altLang="en-US" sz="900" dirty="0" smtClean="0">
                <a:highlight>
                  <a:srgbClr val="FFFF00"/>
                </a:highlight>
                <a:latin typeface="微软雅黑 Light" panose="020B0502040204020203" pitchFamily="34" charset="-122"/>
                <a:ea typeface="微软雅黑 Light" panose="020B0502040204020203" pitchFamily="34" charset="-122"/>
              </a:rPr>
              <a:t>是用来穿越结束后计</a:t>
            </a:r>
            <a:r>
              <a:rPr lang="zh-CN" altLang="en-US" sz="900" dirty="0" smtClean="0">
                <a:highlight>
                  <a:srgbClr val="FFFF00"/>
                </a:highlight>
                <a:latin typeface="微软雅黑 Light" panose="020B0502040204020203" pitchFamily="34" charset="-122"/>
                <a:ea typeface="微软雅黑 Light" panose="020B0502040204020203" pitchFamily="34" charset="-122"/>
              </a:rPr>
              <a:t>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穿越功率</a:t>
            </a:r>
            <a:r>
              <a:rPr dirty="0" smtClean="0"/>
              <a:t>计算</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：发生高低穿后</a:t>
            </a:r>
            <a:r>
              <a:rPr lang="zh-CN" altLang="en-US" sz="1400" b="1" dirty="0" smtClean="0">
                <a:latin typeface="微软雅黑 Light" panose="020B0502040204020203" pitchFamily="34" charset="-122"/>
                <a:ea typeface="微软雅黑 Light" panose="020B0502040204020203" pitchFamily="34" charset="-122"/>
                <a:sym typeface="+mn-ea"/>
              </a:rPr>
              <a:t>进行功率计算</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079240" y="1196340"/>
            <a:ext cx="7920990" cy="2502027"/>
          </a:xfrm>
          <a:prstGeom prst="rect">
            <a:avLst/>
          </a:prstGeom>
        </p:spPr>
      </p:pic>
      <p:pic>
        <p:nvPicPr>
          <p:cNvPr id="10" name="图片 9"/>
          <p:cNvPicPr>
            <a:picLocks noChangeAspect="1"/>
          </p:cNvPicPr>
          <p:nvPr/>
        </p:nvPicPr>
        <p:blipFill>
          <a:blip r:embed="rId15"/>
          <a:stretch>
            <a:fillRect/>
          </a:stretch>
        </p:blipFill>
        <p:spPr>
          <a:xfrm>
            <a:off x="4079240" y="3933190"/>
            <a:ext cx="7143750" cy="2766060"/>
          </a:xfrm>
          <a:prstGeom prst="rect">
            <a:avLst/>
          </a:prstGeom>
        </p:spPr>
      </p:pic>
      <p:sp>
        <p:nvSpPr>
          <p:cNvPr id="33" name="文本框 32"/>
          <p:cNvSpPr txBox="1"/>
          <p:nvPr>
            <p:custDataLst>
              <p:tags r:id="rId16"/>
            </p:custDataLst>
          </p:nvPr>
        </p:nvSpPr>
        <p:spPr>
          <a:xfrm>
            <a:off x="4079240" y="95821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计算正序和负序的无功电流</a:t>
            </a:r>
            <a:r>
              <a:rPr lang="zh-CN" altLang="en-US" sz="900" dirty="0" smtClean="0">
                <a:highlight>
                  <a:srgbClr val="00FF00"/>
                </a:highlight>
                <a:latin typeface="微软雅黑 Light" panose="020B0502040204020203" pitchFamily="34" charset="-122"/>
                <a:ea typeface="微软雅黑 Light" panose="020B0502040204020203" pitchFamily="34" charset="-122"/>
              </a:rPr>
              <a:t>分量</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7"/>
            </p:custDataLst>
          </p:nvPr>
        </p:nvSpPr>
        <p:spPr>
          <a:xfrm>
            <a:off x="4079240" y="3716655"/>
            <a:ext cx="29610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高穿下的有功电流的计算，这里还没有看的特别明白</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4" name="文本框 53"/>
          <p:cNvSpPr txBox="1"/>
          <p:nvPr>
            <p:custDataLst>
              <p:tags r:id="rId18"/>
            </p:custDataLst>
          </p:nvPr>
        </p:nvSpPr>
        <p:spPr>
          <a:xfrm>
            <a:off x="9047480" y="2543175"/>
            <a:ext cx="20148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这里有关于正负序综合</a:t>
            </a:r>
            <a:r>
              <a:rPr lang="zh-CN" altLang="en-US" sz="900" dirty="0" smtClean="0">
                <a:highlight>
                  <a:srgbClr val="FFFF00"/>
                </a:highlight>
                <a:latin typeface="微软雅黑 Light" panose="020B0502040204020203" pitchFamily="34" charset="-122"/>
                <a:ea typeface="微软雅黑 Light" panose="020B0502040204020203" pitchFamily="34" charset="-122"/>
              </a:rPr>
              <a:t>时限幅的操作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t>穿越结束</a:t>
            </a:r>
            <a:r>
              <a:rPr dirty="0" smtClean="0"/>
              <a:t>后计</a:t>
            </a:r>
            <a:r>
              <a:rPr dirty="0" smtClean="0"/>
              <a:t>时</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：穿越结束</a:t>
            </a:r>
            <a:r>
              <a:rPr lang="zh-CN" altLang="en-US" sz="1400" b="1" dirty="0" smtClean="0">
                <a:latin typeface="微软雅黑 Light" panose="020B0502040204020203" pitchFamily="34" charset="-122"/>
                <a:ea typeface="微软雅黑 Light" panose="020B0502040204020203" pitchFamily="34" charset="-122"/>
              </a:rPr>
              <a:t>后计时</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871085" y="1339215"/>
            <a:ext cx="2743200" cy="1771650"/>
          </a:xfrm>
          <a:prstGeom prst="rect">
            <a:avLst/>
          </a:prstGeom>
        </p:spPr>
      </p:pic>
      <p:sp>
        <p:nvSpPr>
          <p:cNvPr id="10" name="文本框 9"/>
          <p:cNvSpPr txBox="1"/>
          <p:nvPr>
            <p:custDataLst>
              <p:tags r:id="rId15"/>
            </p:custDataLst>
          </p:nvPr>
        </p:nvSpPr>
        <p:spPr>
          <a:xfrm>
            <a:off x="4871085" y="908685"/>
            <a:ext cx="3905885" cy="37465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执行一次，前面高穿进入时对</a:t>
            </a:r>
            <a:r>
              <a:rPr lang="en-US" altLang="zh-CN" sz="900" dirty="0" smtClean="0">
                <a:highlight>
                  <a:srgbClr val="00FF00"/>
                </a:highlight>
                <a:latin typeface="微软雅黑 Light" panose="020B0502040204020203" pitchFamily="34" charset="-122"/>
                <a:ea typeface="微软雅黑 Light" panose="020B0502040204020203" pitchFamily="34" charset="-122"/>
              </a:rPr>
              <a:t>finish_delay</a:t>
            </a:r>
            <a:r>
              <a:rPr lang="zh-CN" altLang="en-US" sz="900" dirty="0" smtClean="0">
                <a:highlight>
                  <a:srgbClr val="00FF00"/>
                </a:highlight>
                <a:latin typeface="微软雅黑 Light" panose="020B0502040204020203" pitchFamily="34" charset="-122"/>
                <a:ea typeface="微软雅黑 Light" panose="020B0502040204020203" pitchFamily="34" charset="-122"/>
              </a:rPr>
              <a:t>清零，低穿进入时全部清零，因此这里</a:t>
            </a:r>
            <a:r>
              <a:rPr lang="zh-CN" altLang="en-US" sz="900" b="1" dirty="0" smtClean="0">
                <a:highlight>
                  <a:srgbClr val="00FF00"/>
                </a:highlight>
                <a:latin typeface="微软雅黑 Light" panose="020B0502040204020203" pitchFamily="34" charset="-122"/>
                <a:ea typeface="微软雅黑 Light" panose="020B0502040204020203" pitchFamily="34" charset="-122"/>
              </a:rPr>
              <a:t>只有在穿越结束后才开始计算</a:t>
            </a:r>
            <a:r>
              <a:rPr lang="zh-CN" altLang="en-US" sz="900" b="1" dirty="0" smtClean="0">
                <a:highlight>
                  <a:srgbClr val="00FF00"/>
                </a:highlight>
                <a:latin typeface="微软雅黑 Light" panose="020B0502040204020203" pitchFamily="34" charset="-122"/>
                <a:ea typeface="微软雅黑 Light" panose="020B0502040204020203" pitchFamily="34" charset="-122"/>
              </a:rPr>
              <a:t>时间</a:t>
            </a:r>
            <a:endParaRPr lang="zh-CN" altLang="en-US" sz="900" b="1"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a:t>
            </a:r>
            <a:r>
              <a:rPr dirty="0" smtClean="0"/>
              <a:t>故障</a:t>
            </a:r>
            <a:r>
              <a:rPr dirty="0" smtClean="0"/>
              <a:t>判断</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：穿越故障判断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3" name="图片 2"/>
          <p:cNvPicPr>
            <a:picLocks noChangeAspect="1"/>
          </p:cNvPicPr>
          <p:nvPr/>
        </p:nvPicPr>
        <p:blipFill>
          <a:blip r:embed="rId14"/>
          <a:stretch>
            <a:fillRect/>
          </a:stretch>
        </p:blipFill>
        <p:spPr>
          <a:xfrm>
            <a:off x="4870450" y="2277110"/>
            <a:ext cx="5520690" cy="1628775"/>
          </a:xfrm>
          <a:prstGeom prst="rect">
            <a:avLst/>
          </a:prstGeom>
        </p:spPr>
      </p:pic>
      <p:pic>
        <p:nvPicPr>
          <p:cNvPr id="4" name="图片 3"/>
          <p:cNvPicPr>
            <a:picLocks noChangeAspect="1"/>
          </p:cNvPicPr>
          <p:nvPr/>
        </p:nvPicPr>
        <p:blipFill>
          <a:blip r:embed="rId15"/>
          <a:stretch>
            <a:fillRect/>
          </a:stretch>
        </p:blipFill>
        <p:spPr>
          <a:xfrm>
            <a:off x="4881880" y="4293235"/>
            <a:ext cx="5509260" cy="1640205"/>
          </a:xfrm>
          <a:prstGeom prst="rect">
            <a:avLst/>
          </a:prstGeom>
        </p:spPr>
      </p:pic>
      <p:pic>
        <p:nvPicPr>
          <p:cNvPr id="6" name="图片 5"/>
          <p:cNvPicPr>
            <a:picLocks noChangeAspect="1"/>
          </p:cNvPicPr>
          <p:nvPr/>
        </p:nvPicPr>
        <p:blipFill>
          <a:blip r:embed="rId16"/>
          <a:stretch>
            <a:fillRect/>
          </a:stretch>
        </p:blipFill>
        <p:spPr>
          <a:xfrm>
            <a:off x="4871085" y="997585"/>
            <a:ext cx="4509135" cy="897255"/>
          </a:xfrm>
          <a:prstGeom prst="rect">
            <a:avLst/>
          </a:prstGeom>
        </p:spPr>
      </p:pic>
      <p:sp>
        <p:nvSpPr>
          <p:cNvPr id="7" name="文本框 6"/>
          <p:cNvSpPr txBox="1"/>
          <p:nvPr>
            <p:custDataLst>
              <p:tags r:id="rId17"/>
            </p:custDataLst>
          </p:nvPr>
        </p:nvSpPr>
        <p:spPr>
          <a:xfrm>
            <a:off x="4871085" y="829310"/>
            <a:ext cx="197167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2ms</a:t>
            </a:r>
            <a:r>
              <a:rPr lang="zh-CN" altLang="en-US" sz="900" dirty="0" smtClean="0">
                <a:highlight>
                  <a:srgbClr val="00FF00"/>
                </a:highlight>
                <a:latin typeface="微软雅黑 Light" panose="020B0502040204020203" pitchFamily="34" charset="-122"/>
                <a:ea typeface="微软雅黑 Light" panose="020B0502040204020203" pitchFamily="34" charset="-122"/>
              </a:rPr>
              <a:t>定时任务中进行</a:t>
            </a:r>
            <a:r>
              <a:rPr lang="zh-CN" altLang="en-US" sz="900" dirty="0" smtClean="0">
                <a:highlight>
                  <a:srgbClr val="00FF00"/>
                </a:highlight>
                <a:latin typeface="微软雅黑 Light" panose="020B0502040204020203" pitchFamily="34" charset="-122"/>
                <a:ea typeface="微软雅黑 Light" panose="020B0502040204020203" pitchFamily="34" charset="-122"/>
              </a:rPr>
              <a:t>穿越管理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18"/>
            </p:custDataLst>
          </p:nvPr>
        </p:nvSpPr>
        <p:spPr>
          <a:xfrm>
            <a:off x="7534910" y="1388745"/>
            <a:ext cx="1721485" cy="2965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接下来两个函数判断有没有低穿</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高穿</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9"/>
            </p:custDataLst>
          </p:nvPr>
        </p:nvSpPr>
        <p:spPr>
          <a:xfrm>
            <a:off x="4881880" y="2060575"/>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低穿故障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0"/>
            </p:custDataLst>
          </p:nvPr>
        </p:nvSpPr>
        <p:spPr>
          <a:xfrm>
            <a:off x="4942840" y="4055110"/>
            <a:ext cx="11150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高穿故障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3" name="直接连接符 32"/>
          <p:cNvCxnSpPr>
            <a:stCxn id="8" idx="2"/>
          </p:cNvCxnSpPr>
          <p:nvPr/>
        </p:nvCxnSpPr>
        <p:spPr>
          <a:xfrm flipH="1">
            <a:off x="6958965" y="1685290"/>
            <a:ext cx="1437005" cy="520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2"/>
          </p:cNvCxnSpPr>
          <p:nvPr/>
        </p:nvCxnSpPr>
        <p:spPr>
          <a:xfrm flipH="1">
            <a:off x="7534910" y="1685290"/>
            <a:ext cx="861060" cy="2680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高低穿，穿越后电流指令</a:t>
            </a:r>
            <a:r>
              <a:rPr dirty="0" smtClean="0"/>
              <a:t>逐步恢复</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在控制中断任务中，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分片执行一次？</a:t>
            </a:r>
            <a:r>
              <a:rPr lang="en-US" altLang="zh-CN" sz="900" dirty="0" smtClean="0">
                <a:highlight>
                  <a:srgbClr val="FF0000"/>
                </a:highlight>
                <a:latin typeface="微软雅黑 Light" panose="020B0502040204020203" pitchFamily="34" charset="-122"/>
                <a:ea typeface="微软雅黑 Light" panose="020B0502040204020203" pitchFamily="34" charset="-122"/>
              </a:rPr>
              <a:t>WHY</a:t>
            </a:r>
            <a:r>
              <a:rPr lang="zh-CN" altLang="en-US" sz="900" dirty="0" smtClean="0">
                <a:highlight>
                  <a:srgbClr val="FF0000"/>
                </a:highlight>
                <a:latin typeface="微软雅黑 Light" panose="020B0502040204020203" pitchFamily="34" charset="-122"/>
                <a:ea typeface="微软雅黑 Light" panose="020B0502040204020203" pitchFamily="34" charset="-122"/>
              </a:rPr>
              <a:t>？为什么不就放在快速任务中</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4942840" y="2057400"/>
            <a:ext cx="5389245" cy="4274820"/>
          </a:xfrm>
          <a:prstGeom prst="rect">
            <a:avLst/>
          </a:prstGeom>
        </p:spPr>
      </p:pic>
      <p:sp>
        <p:nvSpPr>
          <p:cNvPr id="4" name="矩形 3"/>
          <p:cNvSpPr/>
          <p:nvPr/>
        </p:nvSpPr>
        <p:spPr>
          <a:xfrm>
            <a:off x="5591175" y="4174490"/>
            <a:ext cx="1174115" cy="28638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4942840" y="4174490"/>
            <a:ext cx="648335" cy="7639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838190" y="5191125"/>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838190" y="5552440"/>
            <a:ext cx="1174115" cy="1841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16"/>
            </p:custDataLst>
          </p:nvPr>
        </p:nvSpPr>
        <p:spPr>
          <a:xfrm>
            <a:off x="4150995" y="4902835"/>
            <a:ext cx="130937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最后综合指令的输出累加到电流</a:t>
            </a:r>
            <a:r>
              <a:rPr lang="zh-CN" altLang="en-US" sz="900" dirty="0" smtClean="0">
                <a:highlight>
                  <a:srgbClr val="FFFF00"/>
                </a:highlight>
                <a:latin typeface="微软雅黑 Light" panose="020B0502040204020203" pitchFamily="34" charset="-122"/>
                <a:ea typeface="微软雅黑 Light" panose="020B0502040204020203" pitchFamily="34" charset="-122"/>
              </a:rPr>
              <a:t>环</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flipH="1" flipV="1">
            <a:off x="4942840" y="5082540"/>
            <a:ext cx="79248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7"/>
            </p:custDataLst>
          </p:nvPr>
        </p:nvSpPr>
        <p:spPr>
          <a:xfrm>
            <a:off x="7653655" y="4852035"/>
            <a:ext cx="267843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idref_out</a:t>
            </a:r>
            <a:r>
              <a:rPr lang="zh-CN" altLang="en-US" sz="900" dirty="0" smtClean="0">
                <a:highlight>
                  <a:srgbClr val="FFFF00"/>
                </a:highlight>
                <a:latin typeface="微软雅黑 Light" panose="020B0502040204020203" pitchFamily="34" charset="-122"/>
                <a:ea typeface="微软雅黑 Light" panose="020B0502040204020203" pitchFamily="34" charset="-122"/>
              </a:rPr>
              <a:t>从</a:t>
            </a:r>
            <a:r>
              <a:rPr lang="en-US" altLang="zh-CN" sz="900" dirty="0" smtClean="0">
                <a:highlight>
                  <a:srgbClr val="FFFF00"/>
                </a:highlight>
                <a:latin typeface="微软雅黑 Light" panose="020B0502040204020203" pitchFamily="34" charset="-122"/>
                <a:ea typeface="微软雅黑 Light" panose="020B0502040204020203" pitchFamily="34" charset="-122"/>
              </a:rPr>
              <a:t>recover_idref</a:t>
            </a:r>
            <a:r>
              <a:rPr lang="zh-CN" altLang="en-US" sz="900" dirty="0" smtClean="0">
                <a:highlight>
                  <a:srgbClr val="FFFF00"/>
                </a:highlight>
                <a:latin typeface="微软雅黑 Light" panose="020B0502040204020203" pitchFamily="34" charset="-122"/>
                <a:ea typeface="微软雅黑 Light" panose="020B0502040204020203" pitchFamily="34" charset="-122"/>
              </a:rPr>
              <a:t>逐渐增加到</a:t>
            </a:r>
            <a:r>
              <a:rPr lang="en-US" altLang="zh-CN" sz="900" dirty="0" smtClean="0">
                <a:highlight>
                  <a:srgbClr val="FFFF00"/>
                </a:highlight>
                <a:latin typeface="微软雅黑 Light" panose="020B0502040204020203" pitchFamily="34" charset="-122"/>
                <a:ea typeface="微软雅黑 Light" panose="020B0502040204020203" pitchFamily="34" charset="-122"/>
              </a:rPr>
              <a:t>max_curr_ref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8"/>
            </p:custDataLst>
          </p:nvPr>
        </p:nvSpPr>
        <p:spPr>
          <a:xfrm>
            <a:off x="7967345" y="4361815"/>
            <a:ext cx="267843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结束穿越后的时间小于</a:t>
            </a:r>
            <a:r>
              <a:rPr lang="en-US" altLang="zh-CN" sz="900" dirty="0" smtClean="0">
                <a:highlight>
                  <a:srgbClr val="FF0000"/>
                </a:highlight>
                <a:latin typeface="微软雅黑 Light" panose="020B0502040204020203" pitchFamily="34" charset="-122"/>
                <a:ea typeface="微软雅黑 Light" panose="020B0502040204020203" pitchFamily="34" charset="-122"/>
              </a:rPr>
              <a:t>600ms</a:t>
            </a:r>
            <a:r>
              <a:rPr lang="zh-CN" altLang="en-US" sz="900" dirty="0" smtClean="0">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flipV="1">
            <a:off x="7534910" y="4509135"/>
            <a:ext cx="50419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4" name="直接连接符 13"/>
          <p:cNvCxnSpPr/>
          <p:nvPr/>
        </p:nvCxnSpPr>
        <p:spPr>
          <a:xfrm>
            <a:off x="7319010" y="5975350"/>
            <a:ext cx="432435" cy="1149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9"/>
            </p:custDataLst>
          </p:nvPr>
        </p:nvSpPr>
        <p:spPr>
          <a:xfrm>
            <a:off x="7823200" y="5975350"/>
            <a:ext cx="221234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进入正常模式，不再叠加穿越的电流</a:t>
            </a:r>
            <a:r>
              <a:rPr lang="zh-CN" altLang="en-US" sz="900" dirty="0" smtClean="0">
                <a:highlight>
                  <a:srgbClr val="FF0000"/>
                </a:highlight>
                <a:latin typeface="微软雅黑 Light" panose="020B0502040204020203" pitchFamily="34" charset="-122"/>
                <a:ea typeface="微软雅黑 Light" panose="020B0502040204020203" pitchFamily="34" charset="-122"/>
              </a:rPr>
              <a:t>指令</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0"/>
          <a:stretch>
            <a:fillRect/>
          </a:stretch>
        </p:blipFill>
        <p:spPr>
          <a:xfrm>
            <a:off x="4942840" y="1058545"/>
            <a:ext cx="4149090" cy="634365"/>
          </a:xfrm>
          <a:prstGeom prst="rect">
            <a:avLst/>
          </a:prstGeom>
        </p:spPr>
      </p:pic>
      <p:sp>
        <p:nvSpPr>
          <p:cNvPr id="16" name="矩形 15"/>
          <p:cNvSpPr/>
          <p:nvPr/>
        </p:nvSpPr>
        <p:spPr>
          <a:xfrm>
            <a:off x="7127875" y="369062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894830" y="4149090"/>
            <a:ext cx="1072515" cy="2832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21"/>
            </p:custDataLst>
          </p:nvPr>
        </p:nvSpPr>
        <p:spPr>
          <a:xfrm>
            <a:off x="8543290" y="3645535"/>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这是前面</a:t>
            </a:r>
            <a:r>
              <a:rPr lang="en-US" altLang="zh-CN" sz="900" b="1" dirty="0" smtClean="0">
                <a:solidFill>
                  <a:srgbClr val="FF0000"/>
                </a:solidFill>
                <a:highlight>
                  <a:srgbClr val="FFFF00"/>
                </a:highlight>
                <a:latin typeface="微软雅黑 Light" panose="020B0502040204020203" pitchFamily="34" charset="-122"/>
                <a:ea typeface="微软雅黑 Light" panose="020B0502040204020203" pitchFamily="34" charset="-122"/>
              </a:rPr>
              <a:t>Step 2</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计算出来的</a:t>
            </a:r>
            <a:r>
              <a:rPr lang="zh-CN" altLang="en-US" sz="900" dirty="0" smtClean="0">
                <a:highlight>
                  <a:srgbClr val="FFFF00"/>
                </a:highlight>
                <a:latin typeface="微软雅黑 Light" panose="020B0502040204020203" pitchFamily="34" charset="-122"/>
                <a:ea typeface="微软雅黑 Light" panose="020B0502040204020203" pitchFamily="34" charset="-122"/>
              </a:rPr>
              <a:t>值</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a:endCxn id="18" idx="1"/>
          </p:cNvCxnSpPr>
          <p:nvPr/>
        </p:nvCxnSpPr>
        <p:spPr>
          <a:xfrm flipV="1">
            <a:off x="8200390" y="3761105"/>
            <a:ext cx="342900" cy="355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V="1">
            <a:off x="7967345" y="3761105"/>
            <a:ext cx="575945" cy="5295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9631045" y="5212715"/>
            <a:ext cx="928370" cy="304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5" name="直接连接符 34"/>
          <p:cNvCxnSpPr/>
          <p:nvPr/>
        </p:nvCxnSpPr>
        <p:spPr>
          <a:xfrm>
            <a:off x="9479280" y="5589270"/>
            <a:ext cx="936625"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2"/>
            </p:custDataLst>
          </p:nvPr>
        </p:nvSpPr>
        <p:spPr>
          <a:xfrm>
            <a:off x="10559415" y="5557520"/>
            <a:ext cx="1390015" cy="5937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rgbClr val="FF0000"/>
                </a:solidFill>
                <a:highlight>
                  <a:srgbClr val="FFFF00"/>
                </a:highlight>
                <a:latin typeface="微软雅黑 Light" panose="020B0502040204020203" pitchFamily="34" charset="-122"/>
                <a:ea typeface="微软雅黑 Light" panose="020B0502040204020203" pitchFamily="34" charset="-122"/>
              </a:rPr>
              <a:t>这里目标值是穿越前的环路指令</a:t>
            </a:r>
            <a:r>
              <a:rPr lang="zh-CN" altLang="en-US" sz="900" dirty="0" smtClean="0">
                <a:highlight>
                  <a:srgbClr val="FFFF00"/>
                </a:highlight>
                <a:latin typeface="微软雅黑 Light" panose="020B0502040204020203" pitchFamily="34" charset="-122"/>
                <a:ea typeface="微软雅黑 Light" panose="020B0502040204020203" pitchFamily="34" charset="-122"/>
              </a:rPr>
              <a:t>，都是专门在慢速任务中保存的，见</a:t>
            </a:r>
            <a:r>
              <a:rPr lang="zh-CN" altLang="en-US" sz="900" dirty="0" smtClean="0">
                <a:highlight>
                  <a:srgbClr val="FFFF00"/>
                </a:highlight>
                <a:latin typeface="微软雅黑 Light" panose="020B0502040204020203" pitchFamily="34" charset="-122"/>
                <a:ea typeface="微软雅黑 Light" panose="020B0502040204020203" pitchFamily="34" charset="-122"/>
              </a:rPr>
              <a:t>下一页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矩形 36"/>
          <p:cNvSpPr/>
          <p:nvPr/>
        </p:nvSpPr>
        <p:spPr>
          <a:xfrm>
            <a:off x="6649085" y="1402715"/>
            <a:ext cx="1174115"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6765290" y="2005330"/>
            <a:ext cx="938530" cy="18161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8183245" y="1701800"/>
            <a:ext cx="168021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这个参数压根就没有</a:t>
            </a:r>
            <a:r>
              <a:rPr lang="zh-CN" altLang="en-US" sz="900" dirty="0" smtClean="0">
                <a:highlight>
                  <a:srgbClr val="FFFF00"/>
                </a:highlight>
                <a:latin typeface="微软雅黑 Light" panose="020B0502040204020203" pitchFamily="34" charset="-122"/>
                <a:ea typeface="微软雅黑 Light" panose="020B0502040204020203" pitchFamily="34" charset="-122"/>
              </a:rPr>
              <a:t>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H="1">
            <a:off x="5662930" y="1571625"/>
            <a:ext cx="216535" cy="4889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a:endCxn id="39" idx="1"/>
          </p:cNvCxnSpPr>
          <p:nvPr/>
        </p:nvCxnSpPr>
        <p:spPr>
          <a:xfrm flipV="1">
            <a:off x="7703820" y="1817370"/>
            <a:ext cx="479425" cy="2940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3" name="直接连接符 42"/>
          <p:cNvCxnSpPr>
            <a:stCxn id="37" idx="3"/>
          </p:cNvCxnSpPr>
          <p:nvPr/>
        </p:nvCxnSpPr>
        <p:spPr>
          <a:xfrm>
            <a:off x="7823200" y="1493520"/>
            <a:ext cx="360045" cy="3511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dirty="0" smtClean="0">
                <a:sym typeface="+mn-ea"/>
              </a:rPr>
              <a:t>穿越后电流指令逐步恢复，目标指令的</a:t>
            </a:r>
            <a:r>
              <a:rPr dirty="0" smtClean="0">
                <a:sym typeface="+mn-ea"/>
              </a:rPr>
              <a:t>保存</a:t>
            </a:r>
            <a:endParaRPr dirty="0" smtClean="0">
              <a:sym typeface="+mn-ea"/>
            </a:endParaRPr>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7" name="图片 36"/>
          <p:cNvPicPr>
            <a:picLocks noChangeAspect="1"/>
          </p:cNvPicPr>
          <p:nvPr/>
        </p:nvPicPr>
        <p:blipFill>
          <a:blip r:embed="rId15"/>
          <a:stretch>
            <a:fillRect/>
          </a:stretch>
        </p:blipFill>
        <p:spPr>
          <a:xfrm>
            <a:off x="5015230" y="1771650"/>
            <a:ext cx="4880610" cy="3297555"/>
          </a:xfrm>
          <a:prstGeom prst="rect">
            <a:avLst/>
          </a:prstGeom>
        </p:spPr>
      </p:pic>
      <p:pic>
        <p:nvPicPr>
          <p:cNvPr id="38" name="图片 37"/>
          <p:cNvPicPr>
            <a:picLocks noChangeAspect="1"/>
          </p:cNvPicPr>
          <p:nvPr/>
        </p:nvPicPr>
        <p:blipFill>
          <a:blip r:embed="rId16"/>
          <a:srcRect t="6773"/>
          <a:stretch>
            <a:fillRect/>
          </a:stretch>
        </p:blipFill>
        <p:spPr>
          <a:xfrm>
            <a:off x="5015230" y="1074420"/>
            <a:ext cx="5629275" cy="148590"/>
          </a:xfrm>
          <a:prstGeom prst="rect">
            <a:avLst/>
          </a:prstGeom>
        </p:spPr>
      </p:pic>
      <p:sp>
        <p:nvSpPr>
          <p:cNvPr id="39" name="文本框 38"/>
          <p:cNvSpPr txBox="1"/>
          <p:nvPr>
            <p:custDataLst>
              <p:tags r:id="rId17"/>
            </p:custDataLst>
          </p:nvPr>
        </p:nvSpPr>
        <p:spPr>
          <a:xfrm>
            <a:off x="6887210" y="119697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g_inv_mux.idref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18"/>
            </p:custDataLst>
          </p:nvPr>
        </p:nvSpPr>
        <p:spPr>
          <a:xfrm>
            <a:off x="8181975" y="1202055"/>
            <a:ext cx="1032510"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g_inv_mux.iqref</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19"/>
            </p:custDataLst>
          </p:nvPr>
        </p:nvSpPr>
        <p:spPr>
          <a:xfrm>
            <a:off x="8903335" y="2907665"/>
            <a:ext cx="2722245" cy="7131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穿越结束后堆电流环指令进行保存，而且还是</a:t>
            </a:r>
            <a:r>
              <a:rPr lang="en-US" altLang="zh-CN" sz="900" dirty="0" smtClean="0">
                <a:highlight>
                  <a:srgbClr val="FF0000"/>
                </a:highlight>
                <a:latin typeface="微软雅黑 Light" panose="020B0502040204020203" pitchFamily="34" charset="-122"/>
                <a:ea typeface="微软雅黑 Light" panose="020B0502040204020203" pitchFamily="34" charset="-122"/>
              </a:rPr>
              <a:t>5s</a:t>
            </a:r>
            <a:r>
              <a:rPr lang="zh-CN" altLang="en-US" sz="900" dirty="0" smtClean="0">
                <a:highlight>
                  <a:srgbClr val="FF0000"/>
                </a:highlight>
                <a:latin typeface="微软雅黑 Light" panose="020B0502040204020203" pitchFamily="34" charset="-122"/>
                <a:ea typeface="微软雅黑 Light" panose="020B0502040204020203" pitchFamily="34" charset="-122"/>
              </a:rPr>
              <a:t>更新一次，意义何在？</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：我自己对这个问题的理解</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H="1">
            <a:off x="6095365" y="1227455"/>
            <a:ext cx="316865" cy="5454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0"/>
            </p:custDataLst>
          </p:nvPr>
        </p:nvSpPr>
        <p:spPr>
          <a:xfrm>
            <a:off x="9911715" y="1989455"/>
            <a:ext cx="1394460" cy="230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这里是要在穿越结束</a:t>
            </a:r>
            <a:r>
              <a:rPr lang="zh-CN" altLang="en-US" sz="900" dirty="0" smtClean="0">
                <a:highlight>
                  <a:srgbClr val="FFFF00"/>
                </a:highlight>
                <a:latin typeface="微软雅黑 Light" panose="020B0502040204020203" pitchFamily="34" charset="-122"/>
                <a:ea typeface="微软雅黑 Light" panose="020B0502040204020203" pitchFamily="34" charset="-122"/>
              </a:rPr>
              <a:t>后</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5657850" y="4004945"/>
            <a:ext cx="2773045" cy="817880"/>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 name="直接连接符 1"/>
          <p:cNvCxnSpPr/>
          <p:nvPr/>
        </p:nvCxnSpPr>
        <p:spPr>
          <a:xfrm>
            <a:off x="8236585" y="4652645"/>
            <a:ext cx="52260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21"/>
            </p:custDataLst>
          </p:nvPr>
        </p:nvSpPr>
        <p:spPr>
          <a:xfrm>
            <a:off x="8776970" y="4509135"/>
            <a:ext cx="1892300" cy="347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这个值在孤岛检测里面用到了，参考孤岛检测无功扰动的</a:t>
            </a:r>
            <a:r>
              <a:rPr lang="en-US" altLang="zh-CN" sz="900" dirty="0" smtClean="0">
                <a:highlight>
                  <a:srgbClr val="FFFF00"/>
                </a:highlight>
                <a:latin typeface="微软雅黑 Light" panose="020B0502040204020203" pitchFamily="34" charset="-122"/>
                <a:ea typeface="微软雅黑 Light" panose="020B0502040204020203" pitchFamily="34" charset="-122"/>
              </a:rPr>
              <a:t>page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2"/>
            </p:custDataLst>
          </p:nvPr>
        </p:nvSpPr>
        <p:spPr>
          <a:xfrm>
            <a:off x="9407525" y="1223010"/>
            <a:ext cx="1353185" cy="23050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FF00"/>
                </a:highlight>
                <a:latin typeface="微软雅黑 Light" panose="020B0502040204020203" pitchFamily="34" charset="-122"/>
                <a:ea typeface="微软雅黑 Light" panose="020B0502040204020203" pitchFamily="34" charset="-122"/>
              </a:rPr>
              <a:t>g_</a:t>
            </a:r>
            <a:r>
              <a:rPr lang="en-US" altLang="zh-CN" sz="900" dirty="0" smtClean="0">
                <a:highlight>
                  <a:srgbClr val="FFFF00"/>
                </a:highlight>
                <a:latin typeface="微软雅黑 Light" panose="020B0502040204020203" pitchFamily="34" charset="-122"/>
                <a:ea typeface="微软雅黑 Light" panose="020B0502040204020203" pitchFamily="34" charset="-122"/>
              </a:rPr>
              <a:t>power_mux.pout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高低穿，遗留问题，频率值的保存，在</a:t>
            </a:r>
            <a:r>
              <a:rPr lang="en-US" altLang="zh-CN" dirty="0" smtClean="0"/>
              <a:t>PLL</a:t>
            </a:r>
            <a:r>
              <a:rPr dirty="0" smtClean="0"/>
              <a:t>中</a:t>
            </a:r>
            <a:r>
              <a:rPr dirty="0" smtClean="0"/>
              <a:t>会用到</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：判断是否进入</a:t>
            </a:r>
            <a:r>
              <a:rPr lang="zh-CN" altLang="en-US" sz="1400" dirty="0" smtClean="0">
                <a:latin typeface="微软雅黑 Light" panose="020B0502040204020203" pitchFamily="34" charset="-122"/>
                <a:ea typeface="微软雅黑 Light" panose="020B0502040204020203" pitchFamily="34" charset="-122"/>
              </a:rPr>
              <a:t>高低穿</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：发生高低穿后进行功率计算</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3</a:t>
            </a:r>
            <a:r>
              <a:rPr lang="zh-CN" altLang="en-US" sz="1400" dirty="0" smtClean="0">
                <a:latin typeface="微软雅黑 Light" panose="020B0502040204020203" pitchFamily="34" charset="-122"/>
                <a:ea typeface="微软雅黑 Light" panose="020B0502040204020203" pitchFamily="34" charset="-122"/>
                <a:sym typeface="+mn-ea"/>
              </a:rPr>
              <a:t>：穿越结束后计时</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4</a:t>
            </a:r>
            <a:r>
              <a:rPr lang="zh-CN" altLang="en-US" sz="1400" dirty="0" smtClean="0">
                <a:latin typeface="微软雅黑 Light" panose="020B0502040204020203" pitchFamily="34" charset="-122"/>
                <a:ea typeface="微软雅黑 Light" panose="020B0502040204020203" pitchFamily="34" charset="-122"/>
                <a:sym typeface="+mn-ea"/>
              </a:rPr>
              <a:t>：穿越故障判断</a:t>
            </a:r>
            <a:endParaRPr lang="zh-CN" altLang="en-US" sz="1400" dirty="0" smtClean="0">
              <a:latin typeface="微软雅黑 Light" panose="020B0502040204020203" pitchFamily="34" charset="-122"/>
              <a:ea typeface="微软雅黑 Light" panose="020B0502040204020203" pitchFamily="34" charset="-122"/>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：穿越后恢复</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0" name="文本框 9"/>
          <p:cNvSpPr txBox="1"/>
          <p:nvPr>
            <p:custDataLst>
              <p:tags r:id="rId14"/>
            </p:custDataLst>
          </p:nvPr>
        </p:nvSpPr>
        <p:spPr>
          <a:xfrm>
            <a:off x="4942840" y="836295"/>
            <a:ext cx="39058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slow_task_1s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5"/>
          <a:stretch>
            <a:fillRect/>
          </a:stretch>
        </p:blipFill>
        <p:spPr>
          <a:xfrm>
            <a:off x="5015230" y="2506980"/>
            <a:ext cx="4674870" cy="1285875"/>
          </a:xfrm>
          <a:prstGeom prst="rect">
            <a:avLst/>
          </a:prstGeom>
        </p:spPr>
      </p:pic>
      <p:pic>
        <p:nvPicPr>
          <p:cNvPr id="4" name="图片 3"/>
          <p:cNvPicPr>
            <a:picLocks noChangeAspect="1"/>
          </p:cNvPicPr>
          <p:nvPr/>
        </p:nvPicPr>
        <p:blipFill>
          <a:blip r:embed="rId16"/>
          <a:stretch>
            <a:fillRect/>
          </a:stretch>
        </p:blipFill>
        <p:spPr>
          <a:xfrm>
            <a:off x="5015230" y="1064260"/>
            <a:ext cx="5137785" cy="1143000"/>
          </a:xfrm>
          <a:prstGeom prst="rect">
            <a:avLst/>
          </a:prstGeom>
        </p:spPr>
      </p:pic>
      <p:sp>
        <p:nvSpPr>
          <p:cNvPr id="6" name="矩形 5"/>
          <p:cNvSpPr/>
          <p:nvPr/>
        </p:nvSpPr>
        <p:spPr>
          <a:xfrm>
            <a:off x="5375275" y="1463040"/>
            <a:ext cx="2961640"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17"/>
            </p:custDataLst>
          </p:nvPr>
        </p:nvSpPr>
        <p:spPr>
          <a:xfrm>
            <a:off x="8903335" y="2996565"/>
            <a:ext cx="1876425" cy="4324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非低穿情况下对频率进行保存，担心低穿情况下电压过低，无法进行正常</a:t>
            </a:r>
            <a:r>
              <a:rPr lang="en-US" altLang="zh-CN" sz="900" dirty="0" smtClean="0">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highlight>
                  <a:srgbClr val="FFFF00"/>
                </a:highlight>
                <a:latin typeface="微软雅黑 Light" panose="020B0502040204020203" pitchFamily="34" charset="-122"/>
                <a:ea typeface="微软雅黑 Light" panose="020B0502040204020203" pitchFamily="34" charset="-122"/>
              </a:rPr>
              <a:t>计算</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18"/>
          <a:stretch>
            <a:fillRect/>
          </a:stretch>
        </p:blipFill>
        <p:spPr>
          <a:xfrm>
            <a:off x="4439285" y="3949065"/>
            <a:ext cx="7258050" cy="1017270"/>
          </a:xfrm>
          <a:prstGeom prst="rect">
            <a:avLst/>
          </a:prstGeom>
        </p:spPr>
      </p:pic>
      <p:sp>
        <p:nvSpPr>
          <p:cNvPr id="8" name="矩形 7"/>
          <p:cNvSpPr/>
          <p:nvPr/>
        </p:nvSpPr>
        <p:spPr>
          <a:xfrm>
            <a:off x="7833360" y="4462780"/>
            <a:ext cx="142303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3" name="直接连接符 42"/>
          <p:cNvCxnSpPr/>
          <p:nvPr/>
        </p:nvCxnSpPr>
        <p:spPr>
          <a:xfrm>
            <a:off x="6887210" y="3140710"/>
            <a:ext cx="1151890" cy="12966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矩形 10"/>
          <p:cNvSpPr/>
          <p:nvPr/>
        </p:nvSpPr>
        <p:spPr>
          <a:xfrm>
            <a:off x="4871085" y="4462780"/>
            <a:ext cx="1363345" cy="1085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custDataLst>
              <p:tags r:id="rId19"/>
            </p:custDataLst>
          </p:nvPr>
        </p:nvSpPr>
        <p:spPr>
          <a:xfrm>
            <a:off x="4942840" y="5085715"/>
            <a:ext cx="2296795" cy="2559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专门去做是否进入了零穿判断的一些处理</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p:nvPr/>
        </p:nvCxnSpPr>
        <p:spPr>
          <a:xfrm>
            <a:off x="5519420" y="4581525"/>
            <a:ext cx="143510"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dirty="0" smtClean="0"/>
              <a:t>总结</a:t>
            </a:r>
            <a:endParaRPr dirty="0" smtClean="0"/>
          </a:p>
        </p:txBody>
      </p:sp>
      <p:graphicFrame>
        <p:nvGraphicFramePr>
          <p:cNvPr id="2" name="表格 1"/>
          <p:cNvGraphicFramePr/>
          <p:nvPr/>
        </p:nvGraphicFramePr>
        <p:xfrm>
          <a:off x="2350770" y="981075"/>
          <a:ext cx="7738745" cy="1843405"/>
        </p:xfrm>
        <a:graphic>
          <a:graphicData uri="http://schemas.openxmlformats.org/drawingml/2006/table">
            <a:tbl>
              <a:tblPr firstRow="1" bandRow="1">
                <a:tableStyleId>{5C22544A-7EE6-4342-B048-85BDC9FD1C3A}</a:tableStyleId>
              </a:tblPr>
              <a:tblGrid>
                <a:gridCol w="1541145"/>
                <a:gridCol w="1465580"/>
                <a:gridCol w="4731895"/>
              </a:tblGrid>
              <a:tr h="230505">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函数</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900">
                          <a:solidFill>
                            <a:schemeClr val="tx1"/>
                          </a:solidFill>
                          <a:latin typeface="微软雅黑 Light" panose="020B0502040204020203" pitchFamily="34" charset="-122"/>
                          <a:ea typeface="微软雅黑 Light" panose="020B0502040204020203" pitchFamily="34" charset="-122"/>
                        </a:rPr>
                        <a:t>主要功能</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判断系统是否进入低穿</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rgbClr val="FF0000"/>
                          </a:solidFill>
                          <a:latin typeface="微软雅黑 Light" panose="020B0502040204020203" pitchFamily="34" charset="-122"/>
                          <a:ea typeface="微软雅黑 Light" panose="020B0502040204020203" pitchFamily="34" charset="-122"/>
                        </a:rPr>
                        <a:t>这里判断进入和退出，还有点东西</a:t>
                      </a:r>
                      <a:endParaRPr lang="zh-CN" altLang="en-US" sz="900">
                        <a:solidFill>
                          <a:srgbClr val="FF0000"/>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判断系统是否进入高穿</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Safety_LVRT_IqCalc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低穿下无功电流的计算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Safety_OVRT_IqCalc</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rPr>
                        <a:t>高穿下无功电流的计算</a:t>
                      </a: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rPr>
                        <a:t>Safety_LVRT_FaultCheck</a:t>
                      </a:r>
                      <a:endParaRPr lang="en-US" altLang="zh-CN"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判断系统是否有低穿故障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rowSpan="2">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进入穿越后内部有计时，根据穿越曲线判断电压在曲线内还是曲线</a:t>
                      </a:r>
                      <a:r>
                        <a:rPr lang="zh-CN" altLang="en-US" sz="900">
                          <a:solidFill>
                            <a:schemeClr val="tx1"/>
                          </a:solidFill>
                          <a:latin typeface="微软雅黑 Light" panose="020B0502040204020203" pitchFamily="34" charset="-122"/>
                          <a:ea typeface="微软雅黑 Light" panose="020B0502040204020203" pitchFamily="34" charset="-122"/>
                          <a:sym typeface="+mn-ea"/>
                        </a:rPr>
                        <a:t>外</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r>
                        <a:rPr lang="en-US" altLang="zh-CN" sz="900">
                          <a:solidFill>
                            <a:schemeClr val="tx1"/>
                          </a:solidFill>
                          <a:latin typeface="微软雅黑 Light" panose="020B0502040204020203" pitchFamily="34" charset="-122"/>
                          <a:ea typeface="微软雅黑 Light" panose="020B0502040204020203" pitchFamily="34" charset="-122"/>
                          <a:sym typeface="+mn-ea"/>
                        </a:rPr>
                        <a:t>Safety_OVRT_FaultCheck</a:t>
                      </a:r>
                      <a:endParaRPr lang="en-US" altLang="zh-CN"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sz="900">
                          <a:solidFill>
                            <a:schemeClr val="tx1"/>
                          </a:solidFill>
                          <a:latin typeface="微软雅黑 Light" panose="020B0502040204020203" pitchFamily="34" charset="-122"/>
                          <a:ea typeface="微软雅黑 Light" panose="020B0502040204020203" pitchFamily="34" charset="-122"/>
                          <a:sym typeface="+mn-ea"/>
                        </a:rPr>
                        <a:t>判断系统是否有高穿故障</a:t>
                      </a:r>
                      <a:endParaRPr lang="zh-CN" altLang="en-US" sz="900">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vMerge="1">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30400">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zh-CN" altLang="en-US" sz="9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sp>
        <p:nvSpPr>
          <p:cNvPr id="7" name="文本框 6"/>
          <p:cNvSpPr txBox="1"/>
          <p:nvPr>
            <p:custDataLst>
              <p:tags r:id="rId1"/>
            </p:custDataLst>
          </p:nvPr>
        </p:nvSpPr>
        <p:spPr>
          <a:xfrm>
            <a:off x="982345" y="908685"/>
            <a:ext cx="3048635" cy="20415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操作系统，如何分片</a:t>
            </a: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功能定义，细分到什么</a:t>
            </a:r>
            <a:r>
              <a:rPr lang="zh-CN" altLang="en-US" sz="1200" dirty="0" smtClean="0">
                <a:latin typeface="微软雅黑 Light" panose="020B0502040204020203" pitchFamily="34" charset="-122"/>
                <a:ea typeface="微软雅黑 Light" panose="020B0502040204020203" pitchFamily="34" charset="-122"/>
              </a:rPr>
              <a:t>程度？</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状态机与功能之间的</a:t>
            </a:r>
            <a:r>
              <a:rPr lang="zh-CN" altLang="en-US" sz="1200" dirty="0" smtClean="0">
                <a:latin typeface="微软雅黑 Light" panose="020B0502040204020203" pitchFamily="34" charset="-122"/>
                <a:ea typeface="微软雅黑 Light" panose="020B0502040204020203" pitchFamily="34" charset="-122"/>
              </a:rPr>
              <a:t>关系？</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rPr>
              <a:t>各功能的命名</a:t>
            </a:r>
            <a:r>
              <a:rPr lang="zh-CN" altLang="en-US" sz="1200" dirty="0" smtClean="0">
                <a:latin typeface="微软雅黑 Light" panose="020B0502040204020203" pitchFamily="34" charset="-122"/>
                <a:ea typeface="微软雅黑 Light" panose="020B0502040204020203" pitchFamily="34" charset="-122"/>
              </a:rPr>
              <a:t>问题</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5159375" y="134112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状态机</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674306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线程</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4"/>
            </p:custDataLst>
          </p:nvPr>
        </p:nvSpPr>
        <p:spPr>
          <a:xfrm>
            <a:off x="8183245" y="1341120"/>
            <a:ext cx="998220"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00FF00"/>
                </a:highlight>
                <a:latin typeface="微软雅黑 Light" panose="020B0502040204020203" pitchFamily="34" charset="-122"/>
                <a:ea typeface="微软雅黑 Light" panose="020B0502040204020203" pitchFamily="34" charset="-122"/>
              </a:rPr>
              <a:t>故障</a:t>
            </a:r>
            <a:r>
              <a:rPr lang="zh-CN" altLang="en-US" sz="1600" dirty="0" smtClean="0">
                <a:highlight>
                  <a:srgbClr val="00FF00"/>
                </a:highlight>
                <a:latin typeface="微软雅黑 Light" panose="020B0502040204020203" pitchFamily="34" charset="-122"/>
                <a:ea typeface="微软雅黑 Light" panose="020B0502040204020203" pitchFamily="34" charset="-122"/>
              </a:rPr>
              <a:t>管理</a:t>
            </a:r>
            <a:endParaRPr lang="zh-CN" altLang="en-US" sz="1600" dirty="0" smtClean="0">
              <a:highlight>
                <a:srgbClr val="00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5"/>
            </p:custDataLst>
          </p:nvPr>
        </p:nvSpPr>
        <p:spPr>
          <a:xfrm>
            <a:off x="6671310"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跑各种函数</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5159375" y="230822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功能使能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5158740" y="2781300"/>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故障使能</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5230495" y="3284855"/>
            <a:ext cx="1283335" cy="309245"/>
          </a:xfrm>
          <a:prstGeom prst="rect">
            <a:avLst/>
          </a:prstGeom>
          <a:noFill/>
        </p:spPr>
        <p:txBody>
          <a:bodyPr wrap="square" rtlCol="0">
            <a:noAutofit/>
          </a:bodyPr>
          <a:p>
            <a:pPr indent="0" algn="ctr">
              <a:lnSpc>
                <a:spcPct val="100000"/>
              </a:lnSpc>
              <a:buFont typeface="Wingdings" panose="05000000000000000000" charset="0"/>
              <a:buNone/>
            </a:pPr>
            <a:r>
              <a:rPr lang="zh-CN" altLang="en-US" sz="1600" dirty="0" smtClean="0">
                <a:highlight>
                  <a:srgbClr val="FFFF00"/>
                </a:highlight>
                <a:latin typeface="微软雅黑 Light" panose="020B0502040204020203" pitchFamily="34" charset="-122"/>
                <a:ea typeface="微软雅黑 Light" panose="020B0502040204020203" pitchFamily="34" charset="-122"/>
              </a:rPr>
              <a:t>这里为什么不创建关于故障的</a:t>
            </a:r>
            <a:r>
              <a:rPr lang="zh-CN" altLang="en-US" sz="16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16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高低穿</a:t>
            </a:r>
            <a:r>
              <a:rPr lang="en-US" altLang="zh-CN" dirty="0" smtClean="0"/>
              <a:t>—Grid Code</a:t>
            </a:r>
            <a:r>
              <a:rPr dirty="0" smtClean="0"/>
              <a:t>相关函数库，</a:t>
            </a:r>
            <a:r>
              <a:rPr lang="en-US" altLang="zh-CN" dirty="0" smtClean="0"/>
              <a:t>Safety_LVRT_Check</a:t>
            </a:r>
            <a:endParaRPr lang="en-US" altLang="zh-CN"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a:t>
            </a:r>
            <a:r>
              <a:rPr dirty="0" smtClean="0"/>
              <a:t>使能</a:t>
            </a:r>
            <a:endParaRPr dirty="0" smtClean="0"/>
          </a:p>
        </p:txBody>
      </p:sp>
      <p:sp>
        <p:nvSpPr>
          <p:cNvPr id="20" name="文本框 19"/>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a:t>
            </a:r>
            <a:r>
              <a:rPr lang="zh-CN" altLang="en-US" sz="1400" b="1" dirty="0" smtClean="0">
                <a:latin typeface="微软雅黑 Light" panose="020B0502040204020203" pitchFamily="34" charset="-122"/>
                <a:ea typeface="微软雅黑 Light" panose="020B0502040204020203" pitchFamily="34" charset="-122"/>
              </a:rPr>
              <a:t>使能</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4"/>
            </p:custDataLst>
          </p:nvPr>
        </p:nvSpPr>
        <p:spPr>
          <a:xfrm>
            <a:off x="4871085" y="829310"/>
            <a:ext cx="31311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在进入和退出</a:t>
            </a:r>
            <a:r>
              <a:rPr lang="en-US" altLang="zh-CN" sz="900" dirty="0" smtClean="0">
                <a:highlight>
                  <a:srgbClr val="00FF00"/>
                </a:highlight>
                <a:latin typeface="微软雅黑 Light" panose="020B0502040204020203" pitchFamily="34" charset="-122"/>
                <a:ea typeface="微软雅黑 Light" panose="020B0502040204020203" pitchFamily="34" charset="-122"/>
              </a:rPr>
              <a:t>NORMAL</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状态时分别进行使能和不</a:t>
            </a:r>
            <a:r>
              <a:rPr lang="zh-CN" altLang="en-US" sz="900" dirty="0" smtClean="0">
                <a:highlight>
                  <a:srgbClr val="00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5"/>
          <a:stretch>
            <a:fillRect/>
          </a:stretch>
        </p:blipFill>
        <p:spPr>
          <a:xfrm>
            <a:off x="8243570" y="1091565"/>
            <a:ext cx="2674620" cy="3423285"/>
          </a:xfrm>
          <a:prstGeom prst="rect">
            <a:avLst/>
          </a:prstGeom>
        </p:spPr>
      </p:pic>
      <p:pic>
        <p:nvPicPr>
          <p:cNvPr id="8" name="图片 7"/>
          <p:cNvPicPr>
            <a:picLocks noChangeAspect="1"/>
          </p:cNvPicPr>
          <p:nvPr/>
        </p:nvPicPr>
        <p:blipFill>
          <a:blip r:embed="rId16"/>
          <a:stretch>
            <a:fillRect/>
          </a:stretch>
        </p:blipFill>
        <p:spPr>
          <a:xfrm>
            <a:off x="4737735" y="1091565"/>
            <a:ext cx="3074670" cy="4166235"/>
          </a:xfrm>
          <a:prstGeom prst="rect">
            <a:avLst/>
          </a:prstGeom>
        </p:spPr>
      </p:pic>
      <p:sp>
        <p:nvSpPr>
          <p:cNvPr id="14" name="矩形 13"/>
          <p:cNvSpPr/>
          <p:nvPr/>
        </p:nvSpPr>
        <p:spPr>
          <a:xfrm>
            <a:off x="8687435" y="4257040"/>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158740" y="5108575"/>
            <a:ext cx="151130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endCxn id="9" idx="0"/>
          </p:cNvCxnSpPr>
          <p:nvPr/>
        </p:nvCxnSpPr>
        <p:spPr>
          <a:xfrm flipH="1">
            <a:off x="5914390" y="1052830"/>
            <a:ext cx="1332865" cy="40557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7247255" y="1052830"/>
            <a:ext cx="2195830" cy="3204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7"/>
          <a:stretch>
            <a:fillRect/>
          </a:stretch>
        </p:blipFill>
        <p:spPr>
          <a:xfrm>
            <a:off x="8327390" y="4725035"/>
            <a:ext cx="2337435" cy="520065"/>
          </a:xfrm>
          <a:prstGeom prst="rect">
            <a:avLst/>
          </a:prstGeom>
        </p:spPr>
      </p:pic>
      <p:pic>
        <p:nvPicPr>
          <p:cNvPr id="13" name="图片 12"/>
          <p:cNvPicPr>
            <a:picLocks noChangeAspect="1"/>
          </p:cNvPicPr>
          <p:nvPr/>
        </p:nvPicPr>
        <p:blipFill>
          <a:blip r:embed="rId18"/>
          <a:stretch>
            <a:fillRect/>
          </a:stretch>
        </p:blipFill>
        <p:spPr>
          <a:xfrm>
            <a:off x="8283575" y="5445760"/>
            <a:ext cx="2634615" cy="514350"/>
          </a:xfrm>
          <a:prstGeom prst="rect">
            <a:avLst/>
          </a:prstGeom>
        </p:spPr>
      </p:pic>
      <p:cxnSp>
        <p:nvCxnSpPr>
          <p:cNvPr id="15" name="直接连接符 14"/>
          <p:cNvCxnSpPr/>
          <p:nvPr/>
        </p:nvCxnSpPr>
        <p:spPr>
          <a:xfrm flipH="1">
            <a:off x="8471535" y="4331970"/>
            <a:ext cx="215900" cy="3930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8975090" y="5108575"/>
            <a:ext cx="215900" cy="2647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19"/>
            </p:custDataLst>
          </p:nvPr>
        </p:nvSpPr>
        <p:spPr>
          <a:xfrm>
            <a:off x="8615680" y="5876925"/>
            <a:ext cx="2250440" cy="4965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这里是自身工作的使能位处理，另外还有一个安规使能，是开放给客户对这个功能进行使能</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不使能操作</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孤岛检测，无功扰动注入，叠加在</a:t>
            </a:r>
            <a:r>
              <a:rPr dirty="0" smtClean="0"/>
              <a:t>无功指令</a:t>
            </a:r>
            <a:r>
              <a:rPr dirty="0" smtClean="0"/>
              <a:t>中</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中，是</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16"/>
          <a:stretch>
            <a:fillRect/>
          </a:stretch>
        </p:blipFill>
        <p:spPr>
          <a:xfrm>
            <a:off x="4942840" y="1052195"/>
            <a:ext cx="5720715" cy="777240"/>
          </a:xfrm>
          <a:prstGeom prst="rect">
            <a:avLst/>
          </a:prstGeom>
        </p:spPr>
      </p:pic>
      <p:sp>
        <p:nvSpPr>
          <p:cNvPr id="11" name="矩形 10"/>
          <p:cNvSpPr/>
          <p:nvPr/>
        </p:nvSpPr>
        <p:spPr>
          <a:xfrm>
            <a:off x="9046845" y="155702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17"/>
          <a:stretch>
            <a:fillRect/>
          </a:stretch>
        </p:blipFill>
        <p:spPr>
          <a:xfrm>
            <a:off x="4942840" y="2086610"/>
            <a:ext cx="5074920" cy="3406140"/>
          </a:xfrm>
          <a:prstGeom prst="rect">
            <a:avLst/>
          </a:prstGeom>
        </p:spPr>
      </p:pic>
      <p:cxnSp>
        <p:nvCxnSpPr>
          <p:cNvPr id="6" name="直接连接符 5"/>
          <p:cNvCxnSpPr/>
          <p:nvPr/>
        </p:nvCxnSpPr>
        <p:spPr>
          <a:xfrm flipH="1">
            <a:off x="6527165" y="1706245"/>
            <a:ext cx="2565400" cy="3549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6845935" y="3825240"/>
            <a:ext cx="144145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18"/>
            </p:custDataLst>
          </p:nvPr>
        </p:nvSpPr>
        <p:spPr>
          <a:xfrm>
            <a:off x="8399145" y="3789045"/>
            <a:ext cx="2783205"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这个值是</a:t>
            </a:r>
            <a:r>
              <a:rPr lang="en-US" altLang="zh-CN" sz="900" dirty="0" smtClean="0">
                <a:highlight>
                  <a:srgbClr val="FFFF00"/>
                </a:highlight>
                <a:latin typeface="微软雅黑 Light" panose="020B0502040204020203" pitchFamily="34" charset="-122"/>
                <a:ea typeface="微软雅黑 Light" panose="020B0502040204020203" pitchFamily="34" charset="-122"/>
              </a:rPr>
              <a:t>g_ai_detect.ai_var_ref</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看下一页继续分解</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9"/>
            </p:custDataLst>
          </p:nvPr>
        </p:nvSpPr>
        <p:spPr>
          <a:xfrm>
            <a:off x="8399780" y="3429000"/>
            <a:ext cx="2250440" cy="3035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只要不是</a:t>
            </a:r>
            <a:r>
              <a:rPr lang="en-US" altLang="zh-CN" sz="900" dirty="0" smtClean="0">
                <a:highlight>
                  <a:srgbClr val="FFFF00"/>
                </a:highlight>
                <a:latin typeface="微软雅黑 Light" panose="020B0502040204020203" pitchFamily="34" charset="-122"/>
                <a:ea typeface="微软雅黑 Light" panose="020B0502040204020203" pitchFamily="34" charset="-122"/>
              </a:rPr>
              <a:t>GRID_OFF</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状态，都可以进行扰动注入，但注入量后面还会</a:t>
            </a:r>
            <a:r>
              <a:rPr lang="zh-CN" altLang="en-US" sz="900" dirty="0" smtClean="0">
                <a:highlight>
                  <a:srgbClr val="FFFF00"/>
                </a:highlight>
                <a:latin typeface="微软雅黑 Light" panose="020B0502040204020203" pitchFamily="34" charset="-122"/>
                <a:ea typeface="微软雅黑 Light" panose="020B0502040204020203" pitchFamily="34" charset="-122"/>
              </a:rPr>
              <a:t>控制</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0"/>
            </p:custDataLst>
          </p:nvPr>
        </p:nvSpPr>
        <p:spPr>
          <a:xfrm>
            <a:off x="9191625" y="2420620"/>
            <a:ext cx="218059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r>
              <a:rPr lang="zh-CN" altLang="en-US" sz="900" dirty="0" smtClean="0">
                <a:highlight>
                  <a:srgbClr val="FFFF00"/>
                </a:highlight>
                <a:latin typeface="微软雅黑 Light" panose="020B0502040204020203" pitchFamily="34" charset="-122"/>
                <a:ea typeface="微软雅黑 Light" panose="020B0502040204020203" pitchFamily="34" charset="-122"/>
              </a:rPr>
              <a:t>，是客户设置</a:t>
            </a:r>
            <a:r>
              <a:rPr lang="zh-CN" altLang="en-US" sz="900" dirty="0" smtClean="0">
                <a:highlight>
                  <a:srgbClr val="FF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8" name="直接连接符 7"/>
          <p:cNvCxnSpPr>
            <a:endCxn id="15" idx="1"/>
          </p:cNvCxnSpPr>
          <p:nvPr/>
        </p:nvCxnSpPr>
        <p:spPr>
          <a:xfrm flipV="1">
            <a:off x="7174865" y="3580765"/>
            <a:ext cx="1224915" cy="64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孤岛检测，无功扰动注入，一个电网周期执行</a:t>
            </a:r>
            <a:r>
              <a:rPr dirty="0" smtClean="0"/>
              <a:t>一次</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：无功注入</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59874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在快速任务</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fast_task_anti_island_process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a:t>
            </a:r>
            <a:r>
              <a:rPr lang="en-US" sz="900" dirty="0" smtClean="0">
                <a:highlight>
                  <a:srgbClr val="00FF00"/>
                </a:highlight>
                <a:latin typeface="微软雅黑 Light" panose="020B0502040204020203" pitchFamily="34" charset="-122"/>
                <a:ea typeface="微软雅黑 Light" panose="020B0502040204020203" pitchFamily="34" charset="-122"/>
              </a:rPr>
              <a:t>3/4</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4ms</a:t>
            </a:r>
            <a:r>
              <a:rPr lang="zh-CN" altLang="en-US" sz="900" dirty="0" smtClean="0">
                <a:highlight>
                  <a:srgbClr val="00FF00"/>
                </a:highlight>
                <a:latin typeface="微软雅黑 Light" panose="020B0502040204020203" pitchFamily="34" charset="-122"/>
                <a:ea typeface="微软雅黑 Light" panose="020B0502040204020203" pitchFamily="34" charset="-122"/>
              </a:rPr>
              <a:t>执行一次，但考虑到触发标志，</a:t>
            </a:r>
            <a:r>
              <a:rPr lang="zh-CN" altLang="en-US" sz="900" dirty="0" smtClean="0">
                <a:highlight>
                  <a:srgbClr val="FF0000"/>
                </a:highlight>
                <a:latin typeface="微软雅黑 Light" panose="020B0502040204020203" pitchFamily="34" charset="-122"/>
                <a:ea typeface="微软雅黑 Light" panose="020B0502040204020203" pitchFamily="34" charset="-122"/>
              </a:rPr>
              <a:t>就是</a:t>
            </a:r>
            <a:r>
              <a:rPr lang="en-US" altLang="zh-CN" sz="900" dirty="0" smtClean="0">
                <a:highlight>
                  <a:srgbClr val="FF0000"/>
                </a:highlight>
                <a:latin typeface="微软雅黑 Light" panose="020B0502040204020203" pitchFamily="34" charset="-122"/>
                <a:ea typeface="微软雅黑 Light" panose="020B0502040204020203" pitchFamily="34" charset="-122"/>
              </a:rPr>
              <a:t>20ms</a:t>
            </a:r>
            <a:r>
              <a:rPr lang="zh-CN" altLang="en-US" sz="900" dirty="0" smtClean="0">
                <a:highlight>
                  <a:srgbClr val="FF0000"/>
                </a:highlight>
                <a:latin typeface="微软雅黑 Light" panose="020B0502040204020203" pitchFamily="34" charset="-122"/>
                <a:ea typeface="微软雅黑 Light" panose="020B0502040204020203" pitchFamily="34" charset="-122"/>
              </a:rPr>
              <a:t>触发一次</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2132330"/>
            <a:ext cx="3943350" cy="760095"/>
          </a:xfrm>
          <a:prstGeom prst="rect">
            <a:avLst/>
          </a:prstGeom>
        </p:spPr>
      </p:pic>
      <p:pic>
        <p:nvPicPr>
          <p:cNvPr id="8" name="图片 7"/>
          <p:cNvPicPr>
            <a:picLocks noChangeAspect="1"/>
          </p:cNvPicPr>
          <p:nvPr/>
        </p:nvPicPr>
        <p:blipFill>
          <a:blip r:embed="rId17"/>
          <a:stretch>
            <a:fillRect/>
          </a:stretch>
        </p:blipFill>
        <p:spPr>
          <a:xfrm>
            <a:off x="4942840" y="3123565"/>
            <a:ext cx="4914900" cy="2800350"/>
          </a:xfrm>
          <a:prstGeom prst="rect">
            <a:avLst/>
          </a:prstGeom>
        </p:spPr>
      </p:pic>
      <p:sp>
        <p:nvSpPr>
          <p:cNvPr id="9" name="矩形 8"/>
          <p:cNvSpPr/>
          <p:nvPr/>
        </p:nvSpPr>
        <p:spPr>
          <a:xfrm>
            <a:off x="5374005" y="2636520"/>
            <a:ext cx="1061720"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5591175" y="2780665"/>
            <a:ext cx="360045" cy="3606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8"/>
          <a:stretch>
            <a:fillRect/>
          </a:stretch>
        </p:blipFill>
        <p:spPr>
          <a:xfrm>
            <a:off x="4942840" y="1067435"/>
            <a:ext cx="4057650" cy="891540"/>
          </a:xfrm>
          <a:prstGeom prst="rect">
            <a:avLst/>
          </a:prstGeom>
        </p:spPr>
      </p:pic>
      <p:cxnSp>
        <p:nvCxnSpPr>
          <p:cNvPr id="15" name="直接连接符 14"/>
          <p:cNvCxnSpPr/>
          <p:nvPr/>
        </p:nvCxnSpPr>
        <p:spPr>
          <a:xfrm>
            <a:off x="5447030" y="1673860"/>
            <a:ext cx="28829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5302885" y="1410970"/>
            <a:ext cx="144653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19"/>
          <a:stretch>
            <a:fillRect/>
          </a:stretch>
        </p:blipFill>
        <p:spPr>
          <a:xfrm>
            <a:off x="7679055" y="1268730"/>
            <a:ext cx="4211955" cy="1011555"/>
          </a:xfrm>
          <a:prstGeom prst="rect">
            <a:avLst/>
          </a:prstGeom>
        </p:spPr>
      </p:pic>
      <p:sp>
        <p:nvSpPr>
          <p:cNvPr id="18" name="矩形 17"/>
          <p:cNvSpPr/>
          <p:nvPr/>
        </p:nvSpPr>
        <p:spPr>
          <a:xfrm>
            <a:off x="8111490" y="1772920"/>
            <a:ext cx="1301115"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p:nvPr/>
        </p:nvCxnSpPr>
        <p:spPr>
          <a:xfrm>
            <a:off x="6827520" y="1484630"/>
            <a:ext cx="1211580" cy="360045"/>
          </a:xfrm>
          <a:prstGeom prst="line">
            <a:avLst/>
          </a:prstGeom>
          <a:ln w="12700">
            <a:solidFill>
              <a:srgbClr val="00B050"/>
            </a:solidFill>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9767570" y="1499870"/>
            <a:ext cx="144145" cy="27305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0"/>
            </p:custDataLst>
          </p:nvPr>
        </p:nvSpPr>
        <p:spPr>
          <a:xfrm>
            <a:off x="9695180" y="1763395"/>
            <a:ext cx="225044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g_grid_trig</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时才会触发，触发点就是电网周期</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a:off x="9281795" y="1685925"/>
            <a:ext cx="557530" cy="869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1"/>
            </p:custDataLst>
          </p:nvPr>
        </p:nvSpPr>
        <p:spPr>
          <a:xfrm>
            <a:off x="3070860" y="1340485"/>
            <a:ext cx="1725295" cy="7740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这个任务只有在</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g_ai_calc_trig</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TRUE</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时才会触发，为啥不和右边的任务合在一起呢？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这样处理的目的是让所有并网逆变器能同步注入扰动，但</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ai_mode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不可能完全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同步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a:endCxn id="36" idx="3"/>
          </p:cNvCxnSpPr>
          <p:nvPr/>
        </p:nvCxnSpPr>
        <p:spPr>
          <a:xfrm flipH="1">
            <a:off x="4796155" y="1268730"/>
            <a:ext cx="722630" cy="4591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8" name="文本框 37"/>
          <p:cNvSpPr txBox="1"/>
          <p:nvPr>
            <p:custDataLst>
              <p:tags r:id="rId22"/>
            </p:custDataLst>
          </p:nvPr>
        </p:nvSpPr>
        <p:spPr>
          <a:xfrm>
            <a:off x="7391400" y="3992880"/>
            <a:ext cx="70167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矩形 10"/>
          <p:cNvSpPr/>
          <p:nvPr/>
        </p:nvSpPr>
        <p:spPr>
          <a:xfrm>
            <a:off x="5386070" y="5013325"/>
            <a:ext cx="4025900" cy="1435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custDataLst>
              <p:tags r:id="rId23"/>
            </p:custDataLst>
          </p:nvPr>
        </p:nvSpPr>
        <p:spPr>
          <a:xfrm>
            <a:off x="9479915" y="4901565"/>
            <a:ext cx="1752600" cy="3238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这里就是注入的值，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要继续分解</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anti_island_detect</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文本框 39"/>
          <p:cNvSpPr txBox="1"/>
          <p:nvPr>
            <p:custDataLst>
              <p:tags r:id="rId24"/>
            </p:custDataLst>
          </p:nvPr>
        </p:nvSpPr>
        <p:spPr>
          <a:xfrm>
            <a:off x="7391400" y="5728970"/>
            <a:ext cx="13011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最后是在做限</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幅</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7" name="直接连接符 6"/>
          <p:cNvCxnSpPr/>
          <p:nvPr/>
        </p:nvCxnSpPr>
        <p:spPr>
          <a:xfrm flipV="1">
            <a:off x="6958965"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custDataLst>
              <p:tags r:id="rId25"/>
            </p:custDataLst>
          </p:nvPr>
        </p:nvSpPr>
        <p:spPr>
          <a:xfrm>
            <a:off x="6169025" y="4602480"/>
            <a:ext cx="144462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这个值的方向会不断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扰动</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26"/>
            </p:custDataLst>
          </p:nvPr>
        </p:nvSpPr>
        <p:spPr>
          <a:xfrm>
            <a:off x="9000490" y="4653280"/>
            <a:ext cx="347345"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0.5</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27"/>
            </p:custDataLst>
          </p:nvPr>
        </p:nvSpPr>
        <p:spPr>
          <a:xfrm>
            <a:off x="7860030" y="4293235"/>
            <a:ext cx="1496060" cy="46418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g_grid_vrt.pwr_ref_save</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，在穿越保存电流指令时一并保存</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1" name="直接连接符 40"/>
          <p:cNvCxnSpPr/>
          <p:nvPr/>
        </p:nvCxnSpPr>
        <p:spPr>
          <a:xfrm flipV="1">
            <a:off x="78955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V="1">
            <a:off x="8886190" y="4797425"/>
            <a:ext cx="215900" cy="2159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28"/>
            </p:custDataLst>
          </p:nvPr>
        </p:nvSpPr>
        <p:spPr>
          <a:xfrm>
            <a:off x="9119235" y="3356610"/>
            <a:ext cx="1587500" cy="2209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这里判断的</a:t>
            </a:r>
            <a:r>
              <a:rPr lang="zh-CN" altLang="en-US" sz="900" dirty="0" smtClean="0">
                <a:highlight>
                  <a:srgbClr val="FFFF00"/>
                </a:highlight>
                <a:latin typeface="微软雅黑 Light" panose="020B0502040204020203" pitchFamily="34" charset="-122"/>
                <a:ea typeface="微软雅黑 Light" panose="020B0502040204020203" pitchFamily="34" charset="-122"/>
              </a:rPr>
              <a:t>也是</a:t>
            </a:r>
            <a:r>
              <a:rPr lang="zh-CN" altLang="en-US" sz="900" dirty="0" smtClean="0">
                <a:highlight>
                  <a:srgbClr val="00FF00"/>
                </a:highlight>
                <a:latin typeface="微软雅黑 Light" panose="020B0502040204020203" pitchFamily="34" charset="-122"/>
                <a:ea typeface="微软雅黑 Light" panose="020B0502040204020203" pitchFamily="34" charset="-122"/>
              </a:rPr>
              <a:t>安规使能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5" name="直接连接符 44"/>
          <p:cNvCxnSpPr/>
          <p:nvPr/>
        </p:nvCxnSpPr>
        <p:spPr>
          <a:xfrm>
            <a:off x="7679055" y="2762885"/>
            <a:ext cx="575945" cy="3778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3199130" cy="316865"/>
          </a:xfrm>
        </p:spPr>
        <p:txBody>
          <a:bodyPr/>
          <a:lstStyle/>
          <a:p>
            <a:pPr>
              <a:lnSpc>
                <a:spcPct val="100000"/>
              </a:lnSpc>
            </a:pPr>
            <a:r>
              <a:rPr dirty="0" smtClean="0"/>
              <a:t>孤岛检测，频率</a:t>
            </a:r>
            <a:r>
              <a:rPr dirty="0" smtClean="0"/>
              <a:t>检测</a:t>
            </a:r>
            <a:endParaRPr dirty="0" smtClean="0"/>
          </a:p>
        </p:txBody>
      </p:sp>
      <p:sp>
        <p:nvSpPr>
          <p:cNvPr id="3" name="文本框 2"/>
          <p:cNvSpPr txBox="1"/>
          <p:nvPr>
            <p:custDataLst>
              <p:tags r:id="rId1"/>
            </p:custDataLst>
          </p:nvPr>
        </p:nvSpPr>
        <p:spPr>
          <a:xfrm>
            <a:off x="8183245" y="65405"/>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zh-CN" altLang="en-US" sz="1400" dirty="0" smtClean="0">
                <a:latin typeface="微软雅黑 Light" panose="020B0502040204020203" pitchFamily="34" charset="-122"/>
                <a:ea typeface="微软雅黑 Light" panose="020B0502040204020203" pitchFamily="34" charset="-122"/>
              </a:rPr>
              <a:t>使能</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：无功注入</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：频率检测与孤岛判断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7" name="图片 6"/>
          <p:cNvPicPr>
            <a:picLocks noChangeAspect="1"/>
          </p:cNvPicPr>
          <p:nvPr/>
        </p:nvPicPr>
        <p:blipFill>
          <a:blip r:embed="rId15"/>
          <a:stretch>
            <a:fillRect/>
          </a:stretch>
        </p:blipFill>
        <p:spPr>
          <a:xfrm>
            <a:off x="4225925" y="483870"/>
            <a:ext cx="4972050" cy="3789045"/>
          </a:xfrm>
          <a:prstGeom prst="rect">
            <a:avLst/>
          </a:prstGeom>
        </p:spPr>
      </p:pic>
      <p:pic>
        <p:nvPicPr>
          <p:cNvPr id="10" name="图片 9"/>
          <p:cNvPicPr>
            <a:picLocks noChangeAspect="1"/>
          </p:cNvPicPr>
          <p:nvPr/>
        </p:nvPicPr>
        <p:blipFill>
          <a:blip r:embed="rId16"/>
          <a:stretch>
            <a:fillRect/>
          </a:stretch>
        </p:blipFill>
        <p:spPr>
          <a:xfrm>
            <a:off x="4225925" y="4272915"/>
            <a:ext cx="3217545" cy="2531745"/>
          </a:xfrm>
          <a:prstGeom prst="rect">
            <a:avLst/>
          </a:prstGeom>
        </p:spPr>
      </p:pic>
      <p:pic>
        <p:nvPicPr>
          <p:cNvPr id="13" name="图片 12"/>
          <p:cNvPicPr>
            <a:picLocks noChangeAspect="1"/>
          </p:cNvPicPr>
          <p:nvPr/>
        </p:nvPicPr>
        <p:blipFill>
          <a:blip r:embed="rId17"/>
          <a:stretch>
            <a:fillRect/>
          </a:stretch>
        </p:blipFill>
        <p:spPr>
          <a:xfrm>
            <a:off x="7967345" y="4221480"/>
            <a:ext cx="3851910" cy="2520315"/>
          </a:xfrm>
          <a:prstGeom prst="rect">
            <a:avLst/>
          </a:prstGeom>
        </p:spPr>
      </p:pic>
      <p:sp>
        <p:nvSpPr>
          <p:cNvPr id="38" name="文本框 37"/>
          <p:cNvSpPr txBox="1"/>
          <p:nvPr>
            <p:custDataLst>
              <p:tags r:id="rId18"/>
            </p:custDataLst>
          </p:nvPr>
        </p:nvSpPr>
        <p:spPr>
          <a:xfrm>
            <a:off x="6294755" y="1830070"/>
            <a:ext cx="1167765" cy="3498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自身使能</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才</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开</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9"/>
            </p:custDataLst>
          </p:nvPr>
        </p:nvSpPr>
        <p:spPr>
          <a:xfrm>
            <a:off x="7607300" y="3061970"/>
            <a:ext cx="2424430" cy="34290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这里是要计算频率平均值，</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但为啥要掐头去尾，从</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2</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累加到</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period_index_max-1</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7247255" y="3213100"/>
            <a:ext cx="360045" cy="20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4871085" y="4509135"/>
            <a:ext cx="2280920" cy="160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20"/>
            </p:custDataLst>
          </p:nvPr>
        </p:nvSpPr>
        <p:spPr>
          <a:xfrm>
            <a:off x="6238875" y="4272915"/>
            <a:ext cx="1224915"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这里还是先加后</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比较</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1"/>
            </p:custDataLst>
          </p:nvPr>
        </p:nvSpPr>
        <p:spPr>
          <a:xfrm>
            <a:off x="8687435" y="407733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根据频率波动的方向调整扰动</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步长</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22"/>
            </p:custDataLst>
          </p:nvPr>
        </p:nvSpPr>
        <p:spPr>
          <a:xfrm>
            <a:off x="8759190" y="5517515"/>
            <a:ext cx="2101215" cy="1955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计时超过一定时间，判定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孤岛</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4" name="矩形 13"/>
          <p:cNvSpPr/>
          <p:nvPr/>
        </p:nvSpPr>
        <p:spPr>
          <a:xfrm>
            <a:off x="4218940" y="4292600"/>
            <a:ext cx="3490595" cy="2516505"/>
          </a:xfrm>
          <a:prstGeom prst="rect">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custDataLst>
              <p:tags r:id="rId23"/>
            </p:custDataLst>
          </p:nvPr>
        </p:nvSpPr>
        <p:spPr>
          <a:xfrm>
            <a:off x="8110855" y="98044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但是这里并没有解决多台扰动后抵消的问题</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24"/>
          <a:stretch>
            <a:fillRect/>
          </a:stretch>
        </p:blipFill>
        <p:spPr>
          <a:xfrm>
            <a:off x="7823200" y="1230630"/>
            <a:ext cx="3443288" cy="1014413"/>
          </a:xfrm>
          <a:prstGeom prst="rect">
            <a:avLst/>
          </a:prstGeom>
        </p:spPr>
      </p:pic>
      <p:cxnSp>
        <p:nvCxnSpPr>
          <p:cNvPr id="12" name="直接连接符 11"/>
          <p:cNvCxnSpPr/>
          <p:nvPr/>
        </p:nvCxnSpPr>
        <p:spPr>
          <a:xfrm flipV="1">
            <a:off x="7463155" y="2204720"/>
            <a:ext cx="1008380" cy="20161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V="1">
            <a:off x="825500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25"/>
            </p:custDataLst>
          </p:nvPr>
        </p:nvSpPr>
        <p:spPr>
          <a:xfrm>
            <a:off x="7607300" y="184531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diff[0]</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26"/>
            </p:custDataLst>
          </p:nvPr>
        </p:nvSpPr>
        <p:spPr>
          <a:xfrm>
            <a:off x="8759190" y="1268730"/>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diff[1]</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p:nvPr/>
        </p:nvCxnSpPr>
        <p:spPr>
          <a:xfrm flipH="1">
            <a:off x="8687435" y="1412875"/>
            <a:ext cx="144145" cy="1225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6" name="文本框 35"/>
          <p:cNvSpPr txBox="1"/>
          <p:nvPr>
            <p:custDataLst>
              <p:tags r:id="rId27"/>
            </p:custDataLst>
          </p:nvPr>
        </p:nvSpPr>
        <p:spPr>
          <a:xfrm>
            <a:off x="832675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diff[2]</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flipV="1">
            <a:off x="8831580" y="1772920"/>
            <a:ext cx="144145" cy="14414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28"/>
            </p:custDataLst>
          </p:nvPr>
        </p:nvSpPr>
        <p:spPr>
          <a:xfrm>
            <a:off x="9407525" y="1917065"/>
            <a:ext cx="72390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计算</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diff[3]</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flipH="1" flipV="1">
            <a:off x="9300845" y="1845310"/>
            <a:ext cx="178435" cy="71755"/>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1" name="文本框 40"/>
          <p:cNvSpPr txBox="1"/>
          <p:nvPr>
            <p:custDataLst>
              <p:tags r:id="rId29"/>
            </p:custDataLst>
          </p:nvPr>
        </p:nvSpPr>
        <p:spPr>
          <a:xfrm>
            <a:off x="11711940" y="5229225"/>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0.03</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30"/>
            </p:custDataLst>
          </p:nvPr>
        </p:nvSpPr>
        <p:spPr>
          <a:xfrm>
            <a:off x="11711940" y="4869180"/>
            <a:ext cx="32004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3" name="直接连接符 42"/>
          <p:cNvCxnSpPr/>
          <p:nvPr/>
        </p:nvCxnSpPr>
        <p:spPr>
          <a:xfrm flipV="1">
            <a:off x="11567795" y="4961255"/>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11567795" y="530098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5" name="文本框 44"/>
          <p:cNvSpPr txBox="1"/>
          <p:nvPr>
            <p:custDataLst>
              <p:tags r:id="rId31"/>
            </p:custDataLst>
          </p:nvPr>
        </p:nvSpPr>
        <p:spPr>
          <a:xfrm>
            <a:off x="11567795" y="4098290"/>
            <a:ext cx="43307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0.06</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flipV="1">
            <a:off x="11423650" y="4240530"/>
            <a:ext cx="215900" cy="520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7" name="文本框 46"/>
          <p:cNvSpPr txBox="1"/>
          <p:nvPr>
            <p:custDataLst>
              <p:tags r:id="rId32"/>
            </p:custDataLst>
          </p:nvPr>
        </p:nvSpPr>
        <p:spPr>
          <a:xfrm>
            <a:off x="11351895" y="5877560"/>
            <a:ext cx="288290" cy="194945"/>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11207750" y="5877560"/>
            <a:ext cx="215900" cy="717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9" name="文本框 48"/>
          <p:cNvSpPr txBox="1"/>
          <p:nvPr>
            <p:custDataLst>
              <p:tags r:id="rId33"/>
            </p:custDataLst>
          </p:nvPr>
        </p:nvSpPr>
        <p:spPr>
          <a:xfrm>
            <a:off x="6958965" y="2493010"/>
            <a:ext cx="215900" cy="19494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4</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50" name="直接连接符 49"/>
          <p:cNvCxnSpPr>
            <a:endCxn id="49" idx="2"/>
          </p:cNvCxnSpPr>
          <p:nvPr/>
        </p:nvCxnSpPr>
        <p:spPr>
          <a:xfrm flipV="1">
            <a:off x="7031355" y="2687955"/>
            <a:ext cx="35560" cy="3092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H="1">
            <a:off x="10271760" y="2079625"/>
            <a:ext cx="54610" cy="412750"/>
          </a:xfrm>
          <a:prstGeom prst="line">
            <a:avLst/>
          </a:prstGeom>
          <a:ln w="12700">
            <a:solidFill>
              <a:srgbClr val="FFC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34"/>
            </p:custDataLst>
          </p:nvPr>
        </p:nvSpPr>
        <p:spPr>
          <a:xfrm>
            <a:off x="9483090" y="2493010"/>
            <a:ext cx="1900555" cy="5035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由</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period_index_max</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决定，要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80ms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，太长了吧？整个检测周期可能需要</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320+80=400ms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0.4s</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5"/>
            </p:custDataLst>
          </p:nvPr>
        </p:nvSpPr>
        <p:spPr>
          <a:xfrm>
            <a:off x="10131425" y="5085715"/>
            <a:ext cx="1579880" cy="19621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这里应该是为了非对称注入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4655820" cy="316865"/>
          </a:xfrm>
        </p:spPr>
        <p:txBody>
          <a:bodyPr/>
          <a:lstStyle/>
          <a:p>
            <a:pPr>
              <a:lnSpc>
                <a:spcPct val="100000"/>
              </a:lnSpc>
            </a:pPr>
            <a:r>
              <a:rPr dirty="0" smtClean="0"/>
              <a:t>孤岛检测优化，针对多台并联的</a:t>
            </a:r>
            <a:r>
              <a:rPr dirty="0" smtClean="0"/>
              <a:t>情况</a:t>
            </a:r>
            <a:endParaRPr dirty="0" smtClean="0"/>
          </a:p>
        </p:txBody>
      </p:sp>
      <p:pic>
        <p:nvPicPr>
          <p:cNvPr id="4" name="图片 3"/>
          <p:cNvPicPr>
            <a:picLocks noChangeAspect="1"/>
          </p:cNvPicPr>
          <p:nvPr/>
        </p:nvPicPr>
        <p:blipFill>
          <a:blip r:embed="rId1"/>
          <a:stretch>
            <a:fillRect/>
          </a:stretch>
        </p:blipFill>
        <p:spPr>
          <a:xfrm>
            <a:off x="550545" y="836295"/>
            <a:ext cx="5983605" cy="1531620"/>
          </a:xfrm>
          <a:prstGeom prst="rect">
            <a:avLst/>
          </a:prstGeom>
        </p:spPr>
      </p:pic>
      <p:sp>
        <p:nvSpPr>
          <p:cNvPr id="16" name="文本框 15"/>
          <p:cNvSpPr txBox="1"/>
          <p:nvPr>
            <p:custDataLst>
              <p:tags r:id="rId2"/>
            </p:custDataLst>
          </p:nvPr>
        </p:nvSpPr>
        <p:spPr>
          <a:xfrm>
            <a:off x="622300" y="2420620"/>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首先是</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NDZ</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nondetection zone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概念</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3"/>
            </p:custDataLst>
          </p:nvPr>
        </p:nvSpPr>
        <p:spPr>
          <a:xfrm>
            <a:off x="694055" y="2671445"/>
            <a:ext cx="2434590"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latin typeface="微软雅黑 Light" panose="020B0502040204020203" pitchFamily="34" charset="-122"/>
                <a:ea typeface="微软雅黑 Light" panose="020B0502040204020203" pitchFamily="34" charset="-122"/>
              </a:rPr>
              <a:t>设置了一个门槛检测精度，频率超过该阈值才能触发，针对一定的负载特性，不是所有的无功扰动都能</a:t>
            </a:r>
            <a:r>
              <a:rPr lang="zh-CN" altLang="en-US" sz="900" dirty="0" smtClean="0">
                <a:solidFill>
                  <a:schemeClr val="tx1"/>
                </a:solidFill>
                <a:latin typeface="微软雅黑 Light" panose="020B0502040204020203" pitchFamily="34" charset="-122"/>
                <a:ea typeface="微软雅黑 Light" panose="020B0502040204020203" pitchFamily="34" charset="-122"/>
              </a:rPr>
              <a:t>触发。</a:t>
            </a:r>
            <a:endParaRPr lang="zh-CN" altLang="en-US" sz="900" dirty="0" smtClean="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a:t>
            </a:r>
            <a:r>
              <a:rPr dirty="0" smtClean="0">
                <a:sym typeface="+mn-ea"/>
              </a:rPr>
              <a:t>离网</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2"/>
          <a:stretch>
            <a:fillRect/>
          </a:stretch>
        </p:blipFill>
        <p:spPr>
          <a:xfrm>
            <a:off x="694055" y="980440"/>
            <a:ext cx="7543800" cy="409575"/>
          </a:xfrm>
          <a:prstGeom prst="rect">
            <a:avLst/>
          </a:prstGeom>
        </p:spPr>
      </p:pic>
      <p:sp>
        <p:nvSpPr>
          <p:cNvPr id="22" name="文本框 21"/>
          <p:cNvSpPr txBox="1"/>
          <p:nvPr>
            <p:custDataLst>
              <p:tags r:id="rId3"/>
            </p:custDataLst>
          </p:nvPr>
        </p:nvSpPr>
        <p:spPr>
          <a:xfrm>
            <a:off x="550545" y="1484630"/>
            <a:ext cx="2995295" cy="198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主要判断函数在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fml_off_grid_mode_check.c</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文件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4"/>
          <a:stretch>
            <a:fillRect/>
          </a:stretch>
        </p:blipFill>
        <p:spPr>
          <a:xfrm>
            <a:off x="262255" y="1988820"/>
            <a:ext cx="5272088" cy="1014413"/>
          </a:xfrm>
          <a:prstGeom prst="rect">
            <a:avLst/>
          </a:prstGeom>
        </p:spPr>
      </p:pic>
      <p:pic>
        <p:nvPicPr>
          <p:cNvPr id="24" name="图片 23"/>
          <p:cNvPicPr>
            <a:picLocks noChangeAspect="1"/>
          </p:cNvPicPr>
          <p:nvPr/>
        </p:nvPicPr>
        <p:blipFill>
          <a:blip r:embed="rId5"/>
          <a:stretch>
            <a:fillRect/>
          </a:stretch>
        </p:blipFill>
        <p:spPr>
          <a:xfrm>
            <a:off x="1558290" y="3140710"/>
            <a:ext cx="1857375" cy="762000"/>
          </a:xfrm>
          <a:prstGeom prst="rect">
            <a:avLst/>
          </a:prstGeom>
        </p:spPr>
      </p:pic>
      <p:pic>
        <p:nvPicPr>
          <p:cNvPr id="25" name="图片 24"/>
          <p:cNvPicPr>
            <a:picLocks noChangeAspect="1"/>
          </p:cNvPicPr>
          <p:nvPr/>
        </p:nvPicPr>
        <p:blipFill>
          <a:blip r:embed="rId6"/>
          <a:stretch>
            <a:fillRect/>
          </a:stretch>
        </p:blipFill>
        <p:spPr>
          <a:xfrm>
            <a:off x="6167120" y="2060575"/>
            <a:ext cx="5462588" cy="814388"/>
          </a:xfrm>
          <a:prstGeom prst="rect">
            <a:avLst/>
          </a:prstGeom>
        </p:spPr>
      </p:pic>
      <p:pic>
        <p:nvPicPr>
          <p:cNvPr id="27" name="图片 26"/>
          <p:cNvPicPr>
            <a:picLocks noChangeAspect="1"/>
          </p:cNvPicPr>
          <p:nvPr/>
        </p:nvPicPr>
        <p:blipFill>
          <a:blip r:embed="rId7"/>
          <a:stretch>
            <a:fillRect/>
          </a:stretch>
        </p:blipFill>
        <p:spPr>
          <a:xfrm>
            <a:off x="7967345" y="3140710"/>
            <a:ext cx="2028825" cy="647700"/>
          </a:xfrm>
          <a:prstGeom prst="rect">
            <a:avLst/>
          </a:prstGeom>
        </p:spPr>
      </p:pic>
      <p:pic>
        <p:nvPicPr>
          <p:cNvPr id="28" name="图片 27"/>
          <p:cNvPicPr>
            <a:picLocks noChangeAspect="1"/>
          </p:cNvPicPr>
          <p:nvPr/>
        </p:nvPicPr>
        <p:blipFill>
          <a:blip r:embed="rId8"/>
          <a:stretch>
            <a:fillRect/>
          </a:stretch>
        </p:blipFill>
        <p:spPr>
          <a:xfrm>
            <a:off x="7823200" y="3932555"/>
            <a:ext cx="2286000" cy="781050"/>
          </a:xfrm>
          <a:prstGeom prst="rect">
            <a:avLst/>
          </a:prstGeom>
        </p:spPr>
      </p:pic>
      <p:pic>
        <p:nvPicPr>
          <p:cNvPr id="29" name="图片 28"/>
          <p:cNvPicPr>
            <a:picLocks noChangeAspect="1"/>
          </p:cNvPicPr>
          <p:nvPr/>
        </p:nvPicPr>
        <p:blipFill>
          <a:blip r:embed="rId9"/>
          <a:stretch>
            <a:fillRect/>
          </a:stretch>
        </p:blipFill>
        <p:spPr>
          <a:xfrm>
            <a:off x="1342390" y="4039870"/>
            <a:ext cx="2200275" cy="657225"/>
          </a:xfrm>
          <a:prstGeom prst="rect">
            <a:avLst/>
          </a:prstGeom>
        </p:spPr>
      </p:pic>
      <p:pic>
        <p:nvPicPr>
          <p:cNvPr id="30" name="图片 29"/>
          <p:cNvPicPr>
            <a:picLocks noChangeAspect="1"/>
          </p:cNvPicPr>
          <p:nvPr/>
        </p:nvPicPr>
        <p:blipFill>
          <a:blip r:embed="rId10"/>
          <a:stretch>
            <a:fillRect/>
          </a:stretch>
        </p:blipFill>
        <p:spPr>
          <a:xfrm>
            <a:off x="2998470" y="5157470"/>
            <a:ext cx="4905375" cy="1490663"/>
          </a:xfrm>
          <a:prstGeom prst="rect">
            <a:avLst/>
          </a:prstGeom>
        </p:spPr>
      </p:pic>
      <p:cxnSp>
        <p:nvCxnSpPr>
          <p:cNvPr id="31" name="直接连接符 30"/>
          <p:cNvCxnSpPr/>
          <p:nvPr/>
        </p:nvCxnSpPr>
        <p:spPr>
          <a:xfrm flipH="1" flipV="1">
            <a:off x="2442845" y="4697095"/>
            <a:ext cx="1995805" cy="18281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6094730" y="4796790"/>
            <a:ext cx="2880360" cy="8642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1"/>
            </p:custDataLst>
          </p:nvPr>
        </p:nvSpPr>
        <p:spPr>
          <a:xfrm>
            <a:off x="1342390" y="494093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电网周期才检测</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2"/>
            </p:custDataLst>
          </p:nvPr>
        </p:nvSpPr>
        <p:spPr>
          <a:xfrm>
            <a:off x="8183245" y="5085715"/>
            <a:ext cx="1241425" cy="2235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控制周期进行</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pic>
        <p:nvPicPr>
          <p:cNvPr id="35" name="图片 34"/>
          <p:cNvPicPr>
            <a:picLocks noChangeAspect="1"/>
          </p:cNvPicPr>
          <p:nvPr/>
        </p:nvPicPr>
        <p:blipFill>
          <a:blip r:embed="rId13"/>
          <a:stretch>
            <a:fillRect/>
          </a:stretch>
        </p:blipFill>
        <p:spPr>
          <a:xfrm>
            <a:off x="12262485" y="1700530"/>
            <a:ext cx="5010150" cy="709613"/>
          </a:xfrm>
          <a:prstGeom prst="rect">
            <a:avLst/>
          </a:prstGeom>
        </p:spPr>
      </p:pic>
      <p:pic>
        <p:nvPicPr>
          <p:cNvPr id="36" name="图片 35"/>
          <p:cNvPicPr>
            <a:picLocks noChangeAspect="1"/>
          </p:cNvPicPr>
          <p:nvPr/>
        </p:nvPicPr>
        <p:blipFill>
          <a:blip r:embed="rId14"/>
          <a:stretch>
            <a:fillRect/>
          </a:stretch>
        </p:blipFill>
        <p:spPr>
          <a:xfrm>
            <a:off x="12262485" y="2663825"/>
            <a:ext cx="4705350" cy="1385888"/>
          </a:xfrm>
          <a:prstGeom prst="rect">
            <a:avLst/>
          </a:prstGeom>
        </p:spPr>
      </p:pic>
      <p:sp>
        <p:nvSpPr>
          <p:cNvPr id="37" name="文本框 36"/>
          <p:cNvSpPr txBox="1"/>
          <p:nvPr>
            <p:custDataLst>
              <p:tags r:id="rId15"/>
            </p:custDataLst>
          </p:nvPr>
        </p:nvSpPr>
        <p:spPr>
          <a:xfrm>
            <a:off x="12287250" y="147637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16"/>
            </p:custDataLst>
          </p:nvPr>
        </p:nvSpPr>
        <p:spPr>
          <a:xfrm>
            <a:off x="12297410" y="2469515"/>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继电器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动作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9" name="图片 38"/>
          <p:cNvPicPr>
            <a:picLocks noChangeAspect="1"/>
          </p:cNvPicPr>
          <p:nvPr/>
        </p:nvPicPr>
        <p:blipFill>
          <a:blip r:embed="rId17"/>
          <a:stretch>
            <a:fillRect/>
          </a:stretch>
        </p:blipFill>
        <p:spPr>
          <a:xfrm>
            <a:off x="12215495" y="4303395"/>
            <a:ext cx="3328988" cy="1347788"/>
          </a:xfrm>
          <a:prstGeom prst="rect">
            <a:avLst/>
          </a:prstGeom>
        </p:spPr>
      </p:pic>
      <p:sp>
        <p:nvSpPr>
          <p:cNvPr id="40" name="文本框 39"/>
          <p:cNvSpPr txBox="1"/>
          <p:nvPr>
            <p:custDataLst>
              <p:tags r:id="rId18"/>
            </p:custDataLst>
          </p:nvPr>
        </p:nvSpPr>
        <p:spPr>
          <a:xfrm>
            <a:off x="12297410" y="4095750"/>
            <a:ext cx="98044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2" name="直接连接符 1"/>
          <p:cNvCxnSpPr/>
          <p:nvPr/>
        </p:nvCxnSpPr>
        <p:spPr>
          <a:xfrm>
            <a:off x="13223875" y="544512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19"/>
            </p:custDataLst>
          </p:nvPr>
        </p:nvSpPr>
        <p:spPr>
          <a:xfrm>
            <a:off x="13152120" y="5805170"/>
            <a:ext cx="1776095" cy="2025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中间有段时间还先关闭了</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0"/>
            </p:custDataLst>
          </p:nvPr>
        </p:nvSpPr>
        <p:spPr>
          <a:xfrm>
            <a:off x="-1393190" y="2493010"/>
            <a:ext cx="1448435" cy="4845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这里似乎只是做了一些标志位使能，没有做实际的</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app_offgrid_mode_check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2"/>
            </p:custDataLst>
          </p:nvPr>
        </p:nvSpPr>
        <p:spPr>
          <a:xfrm>
            <a:off x="166370" y="774065"/>
            <a:ext cx="241300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166370" y="981075"/>
            <a:ext cx="6732270" cy="3023235"/>
          </a:xfrm>
          <a:prstGeom prst="rect">
            <a:avLst/>
          </a:prstGeom>
        </p:spPr>
      </p:pic>
      <p:pic>
        <p:nvPicPr>
          <p:cNvPr id="3" name="图片 2"/>
          <p:cNvPicPr>
            <a:picLocks noChangeAspect="1"/>
          </p:cNvPicPr>
          <p:nvPr/>
        </p:nvPicPr>
        <p:blipFill>
          <a:blip r:embed="rId4"/>
          <a:stretch>
            <a:fillRect/>
          </a:stretch>
        </p:blipFill>
        <p:spPr>
          <a:xfrm>
            <a:off x="166370" y="4076700"/>
            <a:ext cx="4000500" cy="3028950"/>
          </a:xfrm>
          <a:prstGeom prst="rect">
            <a:avLst/>
          </a:prstGeom>
        </p:spPr>
      </p:pic>
      <p:pic>
        <p:nvPicPr>
          <p:cNvPr id="4" name="图片 3"/>
          <p:cNvPicPr>
            <a:picLocks noChangeAspect="1"/>
          </p:cNvPicPr>
          <p:nvPr/>
        </p:nvPicPr>
        <p:blipFill>
          <a:blip r:embed="rId5"/>
          <a:stretch>
            <a:fillRect/>
          </a:stretch>
        </p:blipFill>
        <p:spPr>
          <a:xfrm>
            <a:off x="7751445" y="981710"/>
            <a:ext cx="3411855" cy="1137285"/>
          </a:xfrm>
          <a:prstGeom prst="rect">
            <a:avLst/>
          </a:prstGeom>
        </p:spPr>
      </p:pic>
      <p:sp>
        <p:nvSpPr>
          <p:cNvPr id="6" name="矩形 5"/>
          <p:cNvSpPr/>
          <p:nvPr/>
        </p:nvSpPr>
        <p:spPr>
          <a:xfrm>
            <a:off x="1414780" y="5962015"/>
            <a:ext cx="267398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4095115" y="5949315"/>
            <a:ext cx="161226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后面离网切并网的</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条件标志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V="1">
            <a:off x="767080" y="1557020"/>
            <a:ext cx="777684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9479915" y="1629410"/>
            <a:ext cx="2112645" cy="313055"/>
          </a:xfrm>
          <a:prstGeom prst="rect">
            <a:avLst/>
          </a:prstGeom>
          <a:noFill/>
        </p:spPr>
        <p:txBody>
          <a:bodyPr wrap="square" rtlCol="0" anchor="t">
            <a:noAutofit/>
          </a:bodyPr>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g_state_check.bit.offgrid_mode</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a:t>
            </a:r>
            <a:r>
              <a:rPr lang="en-US" altLang="zh-CN" sz="900" dirty="0" smtClean="0">
                <a:highlight>
                  <a:srgbClr val="FFFF00"/>
                </a:highlight>
                <a:latin typeface="微软雅黑 Light" panose="020B0502040204020203" pitchFamily="34" charset="-122"/>
                <a:ea typeface="微软雅黑 Light" panose="020B0502040204020203" pitchFamily="34" charset="-122"/>
                <a:sym typeface="+mn-ea"/>
              </a:rPr>
              <a:t>tmp</a:t>
            </a:r>
            <a:endParaRPr lang="en-US" altLang="zh-CN" sz="900"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后面并网切离网的</a:t>
            </a:r>
            <a:r>
              <a:rPr lang="zh-CN" altLang="en-US" sz="900" dirty="0" smtClean="0">
                <a:highlight>
                  <a:srgbClr val="FFFF00"/>
                </a:highlight>
                <a:latin typeface="微软雅黑 Light" panose="020B0502040204020203" pitchFamily="34" charset="-122"/>
                <a:ea typeface="微软雅黑 Light" panose="020B0502040204020203" pitchFamily="34" charset="-122"/>
                <a:sym typeface="+mn-ea"/>
              </a:rPr>
              <a:t>标志</a:t>
            </a:r>
            <a:endParaRPr lang="zh-CN" altLang="en-US" sz="900" dirty="0" smtClean="0">
              <a:highlight>
                <a:srgbClr val="FFFF0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并网</a:t>
            </a:r>
            <a:r>
              <a:rPr lang="en-US" altLang="zh-CN" dirty="0" smtClean="0">
                <a:sym typeface="+mn-ea"/>
              </a:rPr>
              <a:t>/</a:t>
            </a:r>
            <a:r>
              <a:rPr dirty="0" smtClean="0">
                <a:sym typeface="+mn-ea"/>
              </a:rPr>
              <a:t>离网状态检测，</a:t>
            </a:r>
            <a:r>
              <a:rPr lang="en-US" altLang="zh-CN" dirty="0" smtClean="0">
                <a:sym typeface="+mn-ea"/>
              </a:rPr>
              <a:t>fml_off_grid_mode_check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2"/>
          <a:stretch>
            <a:fillRect/>
          </a:stretch>
        </p:blipFill>
        <p:spPr>
          <a:xfrm>
            <a:off x="118110" y="981075"/>
            <a:ext cx="5692140" cy="3263265"/>
          </a:xfrm>
          <a:prstGeom prst="rect">
            <a:avLst/>
          </a:prstGeom>
        </p:spPr>
      </p:pic>
      <p:sp>
        <p:nvSpPr>
          <p:cNvPr id="24" name="文本框 23"/>
          <p:cNvSpPr txBox="1"/>
          <p:nvPr>
            <p:custDataLst>
              <p:tags r:id="rId3"/>
            </p:custDataLst>
          </p:nvPr>
        </p:nvSpPr>
        <p:spPr>
          <a:xfrm>
            <a:off x="2134870" y="1340485"/>
            <a:ext cx="15195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没有传正确参数直接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4"/>
            </p:custDataLst>
          </p:nvPr>
        </p:nvSpPr>
        <p:spPr>
          <a:xfrm>
            <a:off x="2854960" y="2590800"/>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eps_active</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未使能直接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结束</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5"/>
            </p:custDataLst>
          </p:nvPr>
        </p:nvSpPr>
        <p:spPr>
          <a:xfrm>
            <a:off x="2874010" y="3500755"/>
            <a:ext cx="200660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刚刚完成并网切离网的操作，重新</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6"/>
          <a:stretch>
            <a:fillRect/>
          </a:stretch>
        </p:blipFill>
        <p:spPr>
          <a:xfrm>
            <a:off x="118110" y="4244340"/>
            <a:ext cx="5669280" cy="1640205"/>
          </a:xfrm>
          <a:prstGeom prst="rect">
            <a:avLst/>
          </a:prstGeom>
        </p:spPr>
      </p:pic>
      <p:sp>
        <p:nvSpPr>
          <p:cNvPr id="28" name="矩形 27"/>
          <p:cNvSpPr/>
          <p:nvPr/>
        </p:nvSpPr>
        <p:spPr>
          <a:xfrm>
            <a:off x="982345" y="4726305"/>
            <a:ext cx="3408045"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custDataLst>
              <p:tags r:id="rId7"/>
            </p:custDataLst>
          </p:nvPr>
        </p:nvSpPr>
        <p:spPr>
          <a:xfrm>
            <a:off x="3717290" y="4367530"/>
            <a:ext cx="129984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这里不知道是何意？</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30" name="文本框 29"/>
          <p:cNvSpPr txBox="1"/>
          <p:nvPr>
            <p:custDataLst>
              <p:tags r:id="rId8"/>
            </p:custDataLst>
          </p:nvPr>
        </p:nvSpPr>
        <p:spPr>
          <a:xfrm>
            <a:off x="3208020" y="1772285"/>
            <a:ext cx="9099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这里是干哈？</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9"/>
          <a:stretch>
            <a:fillRect/>
          </a:stretch>
        </p:blipFill>
        <p:spPr>
          <a:xfrm>
            <a:off x="6413500" y="909320"/>
            <a:ext cx="5183505" cy="4149090"/>
          </a:xfrm>
          <a:prstGeom prst="rect">
            <a:avLst/>
          </a:prstGeom>
        </p:spPr>
      </p:pic>
      <p:sp>
        <p:nvSpPr>
          <p:cNvPr id="33" name="文本框 32"/>
          <p:cNvSpPr txBox="1"/>
          <p:nvPr>
            <p:custDataLst>
              <p:tags r:id="rId10"/>
            </p:custDataLst>
          </p:nvPr>
        </p:nvSpPr>
        <p:spPr>
          <a:xfrm>
            <a:off x="9479280" y="836930"/>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11"/>
            </p:custDataLst>
          </p:nvPr>
        </p:nvSpPr>
        <p:spPr>
          <a:xfrm>
            <a:off x="3790950" y="4940935"/>
            <a:ext cx="179133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允许后面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内的标志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2"/>
            </p:custDataLst>
          </p:nvPr>
        </p:nvSpPr>
        <p:spPr>
          <a:xfrm>
            <a:off x="7603490" y="3573145"/>
            <a:ext cx="124460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直接切</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13"/>
            </p:custDataLst>
          </p:nvPr>
        </p:nvSpPr>
        <p:spPr>
          <a:xfrm>
            <a:off x="7607300" y="1685290"/>
            <a:ext cx="311912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不允许冷启动，只能并离网切换，不允许</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wait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直接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切离网</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8" name="图片 37"/>
          <p:cNvPicPr>
            <a:picLocks noChangeAspect="1"/>
          </p:cNvPicPr>
          <p:nvPr/>
        </p:nvPicPr>
        <p:blipFill>
          <a:blip r:embed="rId14"/>
          <a:stretch>
            <a:fillRect/>
          </a:stretch>
        </p:blipFill>
        <p:spPr>
          <a:xfrm>
            <a:off x="6413500" y="5157470"/>
            <a:ext cx="6212205" cy="3771900"/>
          </a:xfrm>
          <a:prstGeom prst="rect">
            <a:avLst/>
          </a:prstGeom>
        </p:spPr>
      </p:pic>
      <p:sp>
        <p:nvSpPr>
          <p:cNvPr id="39" name="矩形 38"/>
          <p:cNvSpPr/>
          <p:nvPr/>
        </p:nvSpPr>
        <p:spPr>
          <a:xfrm>
            <a:off x="766445" y="270700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766445" y="360108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7319010" y="141287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7703820" y="328485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7534910" y="4025265"/>
            <a:ext cx="138049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5"/>
            </p:custDataLst>
          </p:nvPr>
        </p:nvSpPr>
        <p:spPr>
          <a:xfrm>
            <a:off x="8472170" y="5229225"/>
            <a:ext cx="944880"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在离网状态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45" name="矩形 44"/>
          <p:cNvSpPr/>
          <p:nvPr/>
        </p:nvSpPr>
        <p:spPr>
          <a:xfrm>
            <a:off x="7247255" y="6093460"/>
            <a:ext cx="3524885" cy="124206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16"/>
            </p:custDataLst>
          </p:nvPr>
        </p:nvSpPr>
        <p:spPr>
          <a:xfrm>
            <a:off x="9609455" y="6525260"/>
            <a:ext cx="1162685" cy="2508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只要满足条件，置标志，清使能</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47" name="直接连接符 46"/>
          <p:cNvCxnSpPr/>
          <p:nvPr/>
        </p:nvCxnSpPr>
        <p:spPr>
          <a:xfrm flipV="1">
            <a:off x="9983470" y="5157470"/>
            <a:ext cx="288290"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17"/>
            </p:custDataLst>
          </p:nvPr>
        </p:nvSpPr>
        <p:spPr>
          <a:xfrm>
            <a:off x="9335135" y="4940935"/>
            <a:ext cx="208915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为啥电压只判断</a:t>
            </a:r>
            <a:r>
              <a:rPr lang="en-US" altLang="zh-CN"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(0.78, 1.17)</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这个</a:t>
            </a: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范围？</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9" name="矩形 48"/>
          <p:cNvSpPr/>
          <p:nvPr/>
        </p:nvSpPr>
        <p:spPr>
          <a:xfrm>
            <a:off x="7103110" y="5517515"/>
            <a:ext cx="410337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custDataLst>
              <p:tags r:id="rId18"/>
            </p:custDataLst>
          </p:nvPr>
        </p:nvSpPr>
        <p:spPr>
          <a:xfrm>
            <a:off x="11208385" y="5480050"/>
            <a:ext cx="194437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下一页讲，电网故障消失才会</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执行</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51" name="文本框 50"/>
          <p:cNvSpPr txBox="1"/>
          <p:nvPr>
            <p:custDataLst>
              <p:tags r:id="rId19"/>
            </p:custDataLst>
          </p:nvPr>
        </p:nvSpPr>
        <p:spPr>
          <a:xfrm>
            <a:off x="166370" y="774065"/>
            <a:ext cx="537654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中调用，然后在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fast</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任务中执行，一个电网周期执行</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316980" cy="316865"/>
          </a:xfrm>
        </p:spPr>
        <p:txBody>
          <a:bodyPr/>
          <a:lstStyle/>
          <a:p>
            <a:pPr>
              <a:lnSpc>
                <a:spcPct val="100000"/>
              </a:lnSpc>
            </a:pPr>
            <a:r>
              <a:rPr dirty="0" smtClean="0">
                <a:sym typeface="+mn-ea"/>
              </a:rPr>
              <a:t>离网下的</a:t>
            </a:r>
            <a:r>
              <a:rPr lang="en-US" altLang="zh-CN" dirty="0" smtClean="0">
                <a:sym typeface="+mn-ea"/>
              </a:rPr>
              <a:t>PLL</a:t>
            </a:r>
            <a:r>
              <a:rPr dirty="0" smtClean="0">
                <a:sym typeface="+mn-ea"/>
              </a:rPr>
              <a:t>检测，</a:t>
            </a:r>
            <a:r>
              <a:rPr lang="en-US" altLang="zh-CN" dirty="0" smtClean="0">
                <a:sym typeface="+mn-ea"/>
              </a:rPr>
              <a:t>fml_offgrid_</a:t>
            </a:r>
            <a:r>
              <a:rPr lang="en-US" altLang="zh-CN" dirty="0" smtClean="0">
                <a:sym typeface="+mn-ea"/>
              </a:rPr>
              <a:t>pll_stable_check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50545" y="1052195"/>
            <a:ext cx="4383405" cy="3400425"/>
          </a:xfrm>
          <a:prstGeom prst="rect">
            <a:avLst/>
          </a:prstGeom>
        </p:spPr>
      </p:pic>
      <p:sp>
        <p:nvSpPr>
          <p:cNvPr id="3" name="文本框 2"/>
          <p:cNvSpPr txBox="1"/>
          <p:nvPr>
            <p:custDataLst>
              <p:tags r:id="rId3"/>
            </p:custDataLst>
          </p:nvPr>
        </p:nvSpPr>
        <p:spPr>
          <a:xfrm>
            <a:off x="668655" y="845820"/>
            <a:ext cx="240792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在前面的函数中调用，只在离网下才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stretch>
            <a:fillRect/>
          </a:stretch>
        </p:blipFill>
        <p:spPr>
          <a:xfrm>
            <a:off x="550545" y="4509135"/>
            <a:ext cx="4006215" cy="2514600"/>
          </a:xfrm>
          <a:prstGeom prst="rect">
            <a:avLst/>
          </a:prstGeom>
        </p:spPr>
      </p:pic>
      <p:pic>
        <p:nvPicPr>
          <p:cNvPr id="6" name="图片 5"/>
          <p:cNvPicPr>
            <a:picLocks noChangeAspect="1"/>
          </p:cNvPicPr>
          <p:nvPr/>
        </p:nvPicPr>
        <p:blipFill>
          <a:blip r:embed="rId5"/>
          <a:stretch>
            <a:fillRect/>
          </a:stretch>
        </p:blipFill>
        <p:spPr>
          <a:xfrm>
            <a:off x="6095365" y="1052195"/>
            <a:ext cx="5583555" cy="1765935"/>
          </a:xfrm>
          <a:prstGeom prst="rect">
            <a:avLst/>
          </a:prstGeom>
        </p:spPr>
      </p:pic>
      <p:sp>
        <p:nvSpPr>
          <p:cNvPr id="7" name="文本框 6"/>
          <p:cNvSpPr txBox="1"/>
          <p:nvPr>
            <p:custDataLst>
              <p:tags r:id="rId6"/>
            </p:custDataLst>
          </p:nvPr>
        </p:nvSpPr>
        <p:spPr>
          <a:xfrm>
            <a:off x="2998470" y="1845310"/>
            <a:ext cx="12211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电网故障恢复才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422525" y="1557020"/>
            <a:ext cx="1368425"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6814820" y="980440"/>
            <a:ext cx="296100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如果还是电网故障状态，所有的标志和计数置位</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就行</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6958965" y="2204720"/>
            <a:ext cx="24307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这里应该就是离网情况下要做并机同步</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吧？</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矩形 9"/>
          <p:cNvSpPr/>
          <p:nvPr/>
        </p:nvSpPr>
        <p:spPr>
          <a:xfrm>
            <a:off x="1414780" y="4218940"/>
            <a:ext cx="3602355" cy="1492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9"/>
            </p:custDataLst>
          </p:nvPr>
        </p:nvSpPr>
        <p:spPr>
          <a:xfrm>
            <a:off x="2132965" y="3717290"/>
            <a:ext cx="167957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得到电网侧相位和储能侧</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相位</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2111375" y="4364990"/>
            <a:ext cx="1084580"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这里是要干啥？</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782570" y="5229225"/>
            <a:ext cx="1887855" cy="345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两侧相位差小或者是发电机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发电机模式下要强制去并？</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2782570" y="5733415"/>
            <a:ext cx="1887855" cy="23558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这里就是</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持续了</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20*250ms=5</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控制软件架构</a:t>
            </a:r>
            <a:r>
              <a:rPr dirty="0" smtClean="0"/>
              <a:t>思考</a:t>
            </a:r>
            <a:endParaRPr dirty="0" smtClean="0"/>
          </a:p>
        </p:txBody>
      </p:sp>
      <p:pic>
        <p:nvPicPr>
          <p:cNvPr id="12" name="图片 11"/>
          <p:cNvPicPr>
            <a:picLocks noChangeAspect="1"/>
          </p:cNvPicPr>
          <p:nvPr/>
        </p:nvPicPr>
        <p:blipFill>
          <a:blip r:embed="rId1"/>
          <a:stretch>
            <a:fillRect/>
          </a:stretch>
        </p:blipFill>
        <p:spPr>
          <a:xfrm>
            <a:off x="694690" y="836930"/>
            <a:ext cx="7429569" cy="3497580"/>
          </a:xfrm>
          <a:prstGeom prst="rect">
            <a:avLst/>
          </a:prstGeom>
        </p:spPr>
      </p:pic>
      <p:sp>
        <p:nvSpPr>
          <p:cNvPr id="13" name="文本框 12"/>
          <p:cNvSpPr txBox="1"/>
          <p:nvPr>
            <p:custDataLst>
              <p:tags r:id="rId2"/>
            </p:custDataLst>
          </p:nvPr>
        </p:nvSpPr>
        <p:spPr>
          <a:xfrm>
            <a:off x="1270635" y="4653280"/>
            <a:ext cx="6163310" cy="1120775"/>
          </a:xfrm>
          <a:prstGeom prst="rect">
            <a:avLst/>
          </a:prstGeom>
          <a:noFill/>
        </p:spPr>
        <p:txBody>
          <a:bodyPr wrap="square" rtlCol="0">
            <a:noAutofit/>
          </a:bodyPr>
          <a:p>
            <a:pPr marL="285750" indent="-285750" algn="l">
              <a:lnSpc>
                <a:spcPct val="100000"/>
              </a:lnSpc>
              <a:buFont typeface="Wingdings" panose="05000000000000000000" charset="0"/>
              <a:buChar char="p"/>
            </a:pPr>
            <a:r>
              <a:rPr lang="zh-CN" altLang="en-US" sz="1400" dirty="0" smtClean="0">
                <a:highlight>
                  <a:srgbClr val="FFFF00"/>
                </a:highlight>
                <a:latin typeface="微软雅黑 Light" panose="020B0502040204020203" pitchFamily="34" charset="-122"/>
                <a:ea typeface="微软雅黑 Light" panose="020B0502040204020203" pitchFamily="34" charset="-122"/>
              </a:rPr>
              <a:t>如果所有任务的使能只通过状态机内的状态位和使能位判断，会使架构非常整洁；</a:t>
            </a:r>
            <a:endParaRPr lang="zh-CN" altLang="en-US" sz="1400" dirty="0" smtClean="0">
              <a:highlight>
                <a:srgbClr val="FFFF00"/>
              </a:highlight>
              <a:latin typeface="微软雅黑 Light" panose="020B0502040204020203" pitchFamily="34" charset="-122"/>
              <a:ea typeface="微软雅黑 Light" panose="020B0502040204020203" pitchFamily="34" charset="-122"/>
            </a:endParaRPr>
          </a:p>
          <a:p>
            <a:pPr marL="285750" indent="-285750" algn="l">
              <a:lnSpc>
                <a:spcPct val="100000"/>
              </a:lnSpc>
              <a:buFont typeface="Wingdings" panose="05000000000000000000" charset="0"/>
              <a:buChar char="p"/>
            </a:pPr>
            <a:r>
              <a:rPr lang="zh-CN" altLang="en-US" sz="1400" dirty="0" smtClean="0">
                <a:highlight>
                  <a:srgbClr val="FF0000"/>
                </a:highlight>
                <a:latin typeface="微软雅黑 Light" panose="020B0502040204020203" pitchFamily="34" charset="-122"/>
                <a:ea typeface="微软雅黑 Light" panose="020B0502040204020203" pitchFamily="34" charset="-122"/>
              </a:rPr>
              <a:t>但如果任务与任务之间还经常互相耦合使能控制（比如判断其他任务在哪个</a:t>
            </a:r>
            <a:r>
              <a:rPr lang="zh-CN" altLang="en-US" sz="1400" dirty="0" smtClean="0">
                <a:highlight>
                  <a:srgbClr val="FF0000"/>
                </a:highlight>
                <a:latin typeface="微软雅黑 Light" panose="020B0502040204020203" pitchFamily="34" charset="-122"/>
                <a:ea typeface="微软雅黑 Light" panose="020B0502040204020203" pitchFamily="34" charset="-122"/>
              </a:rPr>
              <a:t>状态），就会比较复杂，但目前看好像还无法避免。</a:t>
            </a:r>
            <a:endParaRPr lang="zh-CN" altLang="en-US" sz="14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298565" cy="316865"/>
          </a:xfrm>
        </p:spPr>
        <p:txBody>
          <a:bodyPr/>
          <a:lstStyle/>
          <a:p>
            <a:pPr>
              <a:lnSpc>
                <a:spcPct val="100000"/>
              </a:lnSpc>
            </a:pPr>
            <a:r>
              <a:rPr dirty="0" smtClean="0">
                <a:sym typeface="+mn-ea"/>
              </a:rPr>
              <a:t>并网切离网</a:t>
            </a:r>
            <a:r>
              <a:rPr lang="en-US" altLang="zh-CN" dirty="0" smtClean="0">
                <a:sym typeface="+mn-ea"/>
              </a:rPr>
              <a:t>/</a:t>
            </a:r>
            <a:r>
              <a:rPr dirty="0" smtClean="0">
                <a:sym typeface="+mn-ea"/>
              </a:rPr>
              <a:t>快速</a:t>
            </a:r>
            <a:r>
              <a:rPr dirty="0" smtClean="0">
                <a:sym typeface="+mn-ea"/>
              </a:rPr>
              <a:t>切换，</a:t>
            </a:r>
            <a:r>
              <a:rPr lang="en-US" altLang="zh-CN" dirty="0" smtClean="0">
                <a:sym typeface="+mn-ea"/>
              </a:rPr>
              <a:t>fml_off_grid_quick_check</a:t>
            </a:r>
            <a:endParaRPr lang="en-US" altLang="zh-CN"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63525" y="981075"/>
            <a:ext cx="6057900" cy="748665"/>
          </a:xfrm>
          <a:prstGeom prst="rect">
            <a:avLst/>
          </a:prstGeom>
        </p:spPr>
      </p:pic>
      <p:pic>
        <p:nvPicPr>
          <p:cNvPr id="3" name="图片 2"/>
          <p:cNvPicPr>
            <a:picLocks noChangeAspect="1"/>
          </p:cNvPicPr>
          <p:nvPr/>
        </p:nvPicPr>
        <p:blipFill>
          <a:blip r:embed="rId3"/>
          <a:stretch>
            <a:fillRect/>
          </a:stretch>
        </p:blipFill>
        <p:spPr>
          <a:xfrm>
            <a:off x="263525" y="1772920"/>
            <a:ext cx="6275070" cy="3268980"/>
          </a:xfrm>
          <a:prstGeom prst="rect">
            <a:avLst/>
          </a:prstGeom>
        </p:spPr>
      </p:pic>
      <p:pic>
        <p:nvPicPr>
          <p:cNvPr id="4" name="图片 3"/>
          <p:cNvPicPr>
            <a:picLocks noChangeAspect="1"/>
          </p:cNvPicPr>
          <p:nvPr/>
        </p:nvPicPr>
        <p:blipFill>
          <a:blip r:embed="rId4"/>
          <a:stretch>
            <a:fillRect/>
          </a:stretch>
        </p:blipFill>
        <p:spPr>
          <a:xfrm>
            <a:off x="263525" y="5057140"/>
            <a:ext cx="5514975" cy="1765935"/>
          </a:xfrm>
          <a:prstGeom prst="rect">
            <a:avLst/>
          </a:prstGeom>
        </p:spPr>
      </p:pic>
      <p:pic>
        <p:nvPicPr>
          <p:cNvPr id="6" name="图片 5"/>
          <p:cNvPicPr>
            <a:picLocks noChangeAspect="1"/>
          </p:cNvPicPr>
          <p:nvPr/>
        </p:nvPicPr>
        <p:blipFill>
          <a:blip r:embed="rId5"/>
          <a:stretch>
            <a:fillRect/>
          </a:stretch>
        </p:blipFill>
        <p:spPr>
          <a:xfrm>
            <a:off x="7104380" y="2440305"/>
            <a:ext cx="4760595" cy="4417695"/>
          </a:xfrm>
          <a:prstGeom prst="rect">
            <a:avLst/>
          </a:prstGeom>
        </p:spPr>
      </p:pic>
      <p:sp>
        <p:nvSpPr>
          <p:cNvPr id="37" name="文本框 36"/>
          <p:cNvSpPr txBox="1"/>
          <p:nvPr>
            <p:custDataLst>
              <p:tags r:id="rId6"/>
            </p:custDataLst>
          </p:nvPr>
        </p:nvSpPr>
        <p:spPr>
          <a:xfrm>
            <a:off x="3863975" y="4004945"/>
            <a:ext cx="115252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判断电网</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是否故障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a:off x="4872355" y="443674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7"/>
            </p:custDataLst>
          </p:nvPr>
        </p:nvSpPr>
        <p:spPr>
          <a:xfrm>
            <a:off x="5088255" y="4436745"/>
            <a:ext cx="1449070" cy="3028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如果发生低穿怎么办？先低穿再离网？</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8"/>
            </p:custDataLst>
          </p:nvPr>
        </p:nvSpPr>
        <p:spPr>
          <a:xfrm>
            <a:off x="4404360" y="2861310"/>
            <a:ext cx="2006600" cy="1987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判断离网使能</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eps_ctrl &amp; </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eps_active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9"/>
            </p:custDataLst>
          </p:nvPr>
        </p:nvSpPr>
        <p:spPr>
          <a:xfrm>
            <a:off x="2209165" y="4828540"/>
            <a:ext cx="3559810" cy="21844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下面做相关动作，也是分相关阶段的，只是用</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if+</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使能标志来</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5232400" y="5156835"/>
            <a:ext cx="215900" cy="723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0"/>
            </p:custDataLst>
          </p:nvPr>
        </p:nvSpPr>
        <p:spPr>
          <a:xfrm>
            <a:off x="5332730" y="5229225"/>
            <a:ext cx="1723390" cy="21526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在另一个模式检测函数中</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2712085" y="5733415"/>
            <a:ext cx="1945005"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step1</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：断开继电器，置位相关</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9480550" y="263715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step2</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：计时</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操作</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8471535" y="5949315"/>
            <a:ext cx="105791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step3</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：封锁</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14"/>
            </p:custDataLst>
          </p:nvPr>
        </p:nvSpPr>
        <p:spPr>
          <a:xfrm>
            <a:off x="8422640" y="4218940"/>
            <a:ext cx="1639570" cy="21844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step4</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：置位标志，开启</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驱动</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cxnSp>
        <p:nvCxnSpPr>
          <p:cNvPr id="16" name="直接连接符 15"/>
          <p:cNvCxnSpPr/>
          <p:nvPr/>
        </p:nvCxnSpPr>
        <p:spPr>
          <a:xfrm>
            <a:off x="4188460" y="6093460"/>
            <a:ext cx="3274695" cy="5759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flipH="1">
            <a:off x="9335135" y="5372735"/>
            <a:ext cx="1944370" cy="1224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5"/>
            </p:custDataLst>
          </p:nvPr>
        </p:nvSpPr>
        <p:spPr>
          <a:xfrm>
            <a:off x="9983470" y="4652645"/>
            <a:ext cx="107696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offgrid_mode = 1</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16"/>
            </p:custDataLst>
          </p:nvPr>
        </p:nvSpPr>
        <p:spPr>
          <a:xfrm>
            <a:off x="10702290" y="4220845"/>
            <a:ext cx="373380"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130</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17"/>
            </p:custDataLst>
          </p:nvPr>
        </p:nvSpPr>
        <p:spPr>
          <a:xfrm>
            <a:off x="11063605" y="5730875"/>
            <a:ext cx="382905" cy="218440"/>
          </a:xfrm>
          <a:prstGeom prst="rect">
            <a:avLst/>
          </a:prstGeom>
          <a:noFill/>
        </p:spPr>
        <p:txBody>
          <a:bodyPr wrap="square" rtlCol="0">
            <a:noAutofit/>
          </a:bodyPr>
          <a:p>
            <a:pPr indent="0">
              <a:lnSpc>
                <a:spcPct val="100000"/>
              </a:lnSpc>
              <a:buFont typeface="Wingdings" panose="05000000000000000000" charset="0"/>
              <a:buNone/>
            </a:pPr>
            <a:r>
              <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60</a:t>
            </a:r>
            <a:endParaRPr 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8"/>
            </p:custDataLst>
          </p:nvPr>
        </p:nvSpPr>
        <p:spPr>
          <a:xfrm>
            <a:off x="247650" y="774065"/>
            <a:ext cx="476885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在</a:t>
            </a:r>
            <a:r>
              <a:rPr lang="en-US" altLang="zh-CN" sz="900" b="1" dirty="0" smtClean="0">
                <a:solidFill>
                  <a:schemeClr val="tx1"/>
                </a:solidFill>
                <a:highlight>
                  <a:srgbClr val="00FF00"/>
                </a:highlight>
                <a:latin typeface="微软雅黑 Light" panose="020B0502040204020203" pitchFamily="34" charset="-122"/>
                <a:ea typeface="微软雅黑 Light" panose="020B0502040204020203" pitchFamily="34" charset="-122"/>
              </a:rPr>
              <a:t>app_offgrid_mode_quick_check</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中</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调用，中断内执行，</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16</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kHz</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28" name="矩形 27"/>
          <p:cNvSpPr/>
          <p:nvPr/>
        </p:nvSpPr>
        <p:spPr>
          <a:xfrm>
            <a:off x="910590" y="2512060"/>
            <a:ext cx="5160010" cy="1473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1990725" y="2276475"/>
            <a:ext cx="2177415" cy="16383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这里做了滤波操作，存在</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vd_lpf_filter</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cxnSp>
        <p:nvCxnSpPr>
          <p:cNvPr id="24" name="直接连接符 23"/>
          <p:cNvCxnSpPr/>
          <p:nvPr/>
        </p:nvCxnSpPr>
        <p:spPr>
          <a:xfrm flipV="1">
            <a:off x="5232400" y="2348865"/>
            <a:ext cx="142875" cy="2108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20"/>
            </p:custDataLst>
          </p:nvPr>
        </p:nvSpPr>
        <p:spPr>
          <a:xfrm>
            <a:off x="4585335" y="2132330"/>
            <a:ext cx="1506220" cy="215265"/>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PLL</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中计算的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轴正序</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分量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并网切离网状态机</a:t>
            </a:r>
            <a:r>
              <a:rPr dirty="0" smtClean="0">
                <a:sym typeface="+mn-ea"/>
              </a:rPr>
              <a:t>信息</a:t>
            </a:r>
            <a:endParaRPr dirty="0" smtClean="0">
              <a:sym typeface="+mn-ea"/>
            </a:endParaRPr>
          </a:p>
        </p:txBody>
      </p:sp>
      <p:sp>
        <p:nvSpPr>
          <p:cNvPr id="20" name="文本框 19"/>
          <p:cNvSpPr txBox="1"/>
          <p:nvPr>
            <p:custDataLst>
              <p:tags r:id="rId1"/>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nvPicPr>
        <p:blipFill>
          <a:blip r:embed="rId2"/>
          <a:stretch>
            <a:fillRect/>
          </a:stretch>
        </p:blipFill>
        <p:spPr>
          <a:xfrm>
            <a:off x="334010" y="981075"/>
            <a:ext cx="3509010" cy="1640205"/>
          </a:xfrm>
          <a:prstGeom prst="rect">
            <a:avLst/>
          </a:prstGeom>
        </p:spPr>
      </p:pic>
      <p:sp>
        <p:nvSpPr>
          <p:cNvPr id="27" name="文本框 26"/>
          <p:cNvSpPr txBox="1"/>
          <p:nvPr>
            <p:custDataLst>
              <p:tags r:id="rId3"/>
            </p:custDataLst>
          </p:nvPr>
        </p:nvSpPr>
        <p:spPr>
          <a:xfrm>
            <a:off x="334645" y="76517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切换条件，只要满足</a:t>
            </a:r>
            <a:r>
              <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g_state_check.bit.offgrid_mode</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4"/>
          <a:stretch>
            <a:fillRect/>
          </a:stretch>
        </p:blipFill>
        <p:spPr>
          <a:xfrm>
            <a:off x="334645" y="2816225"/>
            <a:ext cx="2051685" cy="508635"/>
          </a:xfrm>
          <a:prstGeom prst="rect">
            <a:avLst/>
          </a:prstGeom>
        </p:spPr>
      </p:pic>
      <p:sp>
        <p:nvSpPr>
          <p:cNvPr id="30" name="文本框 29"/>
          <p:cNvSpPr txBox="1"/>
          <p:nvPr>
            <p:custDataLst>
              <p:tags r:id="rId5"/>
            </p:custDataLst>
          </p:nvPr>
        </p:nvSpPr>
        <p:spPr>
          <a:xfrm>
            <a:off x="334645" y="2639060"/>
            <a:ext cx="1579880"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离开并网状态时啥都不用</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做</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31" name="图片 30"/>
          <p:cNvPicPr>
            <a:picLocks noChangeAspect="1"/>
          </p:cNvPicPr>
          <p:nvPr/>
        </p:nvPicPr>
        <p:blipFill>
          <a:blip r:embed="rId6"/>
          <a:stretch>
            <a:fillRect/>
          </a:stretch>
        </p:blipFill>
        <p:spPr>
          <a:xfrm>
            <a:off x="334010" y="3502660"/>
            <a:ext cx="5183505" cy="4046220"/>
          </a:xfrm>
          <a:prstGeom prst="rect">
            <a:avLst/>
          </a:prstGeom>
        </p:spPr>
      </p:pic>
      <p:sp>
        <p:nvSpPr>
          <p:cNvPr id="33" name="文本框 32"/>
          <p:cNvSpPr txBox="1"/>
          <p:nvPr>
            <p:custDataLst>
              <p:tags r:id="rId7"/>
            </p:custDataLst>
          </p:nvPr>
        </p:nvSpPr>
        <p:spPr>
          <a:xfrm>
            <a:off x="334645" y="3295650"/>
            <a:ext cx="296608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进入离网状态时，对开关和标志的状态进行了再次</a:t>
            </a: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确认</a:t>
            </a:r>
            <a:endPar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sp>
        <p:nvSpPr>
          <p:cNvPr id="34" name="文本框 33"/>
          <p:cNvSpPr txBox="1"/>
          <p:nvPr>
            <p:custDataLst>
              <p:tags r:id="rId8"/>
            </p:custDataLst>
          </p:nvPr>
        </p:nvSpPr>
        <p:spPr>
          <a:xfrm>
            <a:off x="2712720" y="4149090"/>
            <a:ext cx="250063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在前面</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quick_check</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函数中其实已经做过</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了</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SET_GRID_RELAY_CLOSE()</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35" name="矩形 34"/>
          <p:cNvSpPr/>
          <p:nvPr/>
        </p:nvSpPr>
        <p:spPr>
          <a:xfrm>
            <a:off x="694690" y="4220845"/>
            <a:ext cx="3602355" cy="7956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766445" y="5493385"/>
            <a:ext cx="2526665" cy="3702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custDataLst>
              <p:tags r:id="rId9"/>
            </p:custDataLst>
          </p:nvPr>
        </p:nvSpPr>
        <p:spPr>
          <a:xfrm>
            <a:off x="3300730" y="5589270"/>
            <a:ext cx="1048385" cy="23368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这里是要干嘛？</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文本框 40"/>
          <p:cNvSpPr txBox="1"/>
          <p:nvPr>
            <p:custDataLst>
              <p:tags r:id="rId10"/>
            </p:custDataLst>
          </p:nvPr>
        </p:nvSpPr>
        <p:spPr>
          <a:xfrm>
            <a:off x="2710815" y="3644900"/>
            <a:ext cx="2500630" cy="19494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rPr>
              <a:t>这里暂时还没有体现一些环路的切换</a:t>
            </a:r>
            <a:endParaRPr lang="zh-CN" altLang="en-US" sz="900" dirty="0" smtClean="0">
              <a:solidFill>
                <a:schemeClr val="tx1"/>
              </a:solidFill>
              <a:highlight>
                <a:srgbClr val="FF0000"/>
              </a:highlight>
              <a:latin typeface="微软雅黑 Light" panose="020B0502040204020203" pitchFamily="34" charset="-122"/>
              <a:ea typeface="微软雅黑 Light" panose="020B0502040204020203" pitchFamily="34" charset="-122"/>
            </a:endParaRPr>
          </a:p>
        </p:txBody>
      </p:sp>
      <p:sp>
        <p:nvSpPr>
          <p:cNvPr id="46" name="矩形 45"/>
          <p:cNvSpPr/>
          <p:nvPr/>
        </p:nvSpPr>
        <p:spPr>
          <a:xfrm>
            <a:off x="694690" y="5120640"/>
            <a:ext cx="1835785" cy="16192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custDataLst>
              <p:tags r:id="rId11"/>
            </p:custDataLst>
          </p:nvPr>
        </p:nvSpPr>
        <p:spPr>
          <a:xfrm>
            <a:off x="4511040" y="5120640"/>
            <a:ext cx="1172210" cy="239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主副</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DSP</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之间的</a:t>
            </a:r>
            <a:r>
              <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IO</a:t>
            </a:r>
            <a:endParaRPr lang="en-US" altLang="zh-CN"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11265" y="2257425"/>
            <a:ext cx="2846070" cy="76581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离网切</a:t>
            </a:r>
            <a:r>
              <a:rPr dirty="0" smtClean="0">
                <a:sym typeface="+mn-ea"/>
              </a:rPr>
              <a:t>并网状态机</a:t>
            </a:r>
            <a:r>
              <a:rPr dirty="0" smtClean="0">
                <a:sym typeface="+mn-ea"/>
              </a:rPr>
              <a:t>信息</a:t>
            </a:r>
            <a:endParaRPr dirty="0" smtClean="0">
              <a:sym typeface="+mn-ea"/>
            </a:endParaRPr>
          </a:p>
        </p:txBody>
      </p:sp>
      <p:sp>
        <p:nvSpPr>
          <p:cNvPr id="20" name="文本框 19"/>
          <p:cNvSpPr txBox="1"/>
          <p:nvPr>
            <p:custDataLst>
              <p:tags r:id="rId2"/>
            </p:custDataLst>
          </p:nvPr>
        </p:nvSpPr>
        <p:spPr>
          <a:xfrm>
            <a:off x="7703820" y="352425"/>
            <a:ext cx="260350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HYD 5-10K-3</a:t>
            </a:r>
            <a:r>
              <a:rPr lang="en-US" altLang="zh-CN" sz="1200" b="1" i="1" dirty="0" smtClean="0">
                <a:latin typeface="微软雅黑 Light" panose="020B0502040204020203" pitchFamily="34" charset="-122"/>
                <a:ea typeface="微软雅黑 Light" panose="020B0502040204020203" pitchFamily="34" charset="-122"/>
              </a:rPr>
              <a:t>PH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40" name="矩形 39"/>
          <p:cNvSpPr/>
          <p:nvPr/>
        </p:nvSpPr>
        <p:spPr>
          <a:xfrm>
            <a:off x="6019800" y="981075"/>
            <a:ext cx="36000" cy="576000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2" name="图片 41"/>
          <p:cNvPicPr>
            <a:picLocks noChangeAspect="1"/>
          </p:cNvPicPr>
          <p:nvPr/>
        </p:nvPicPr>
        <p:blipFill>
          <a:blip r:embed="rId3"/>
          <a:stretch>
            <a:fillRect/>
          </a:stretch>
        </p:blipFill>
        <p:spPr>
          <a:xfrm>
            <a:off x="140335" y="1019810"/>
            <a:ext cx="4246245" cy="2154555"/>
          </a:xfrm>
          <a:prstGeom prst="rect">
            <a:avLst/>
          </a:prstGeom>
        </p:spPr>
      </p:pic>
      <p:sp>
        <p:nvSpPr>
          <p:cNvPr id="43" name="文本框 42"/>
          <p:cNvSpPr txBox="1"/>
          <p:nvPr>
            <p:custDataLst>
              <p:tags r:id="rId4"/>
            </p:custDataLst>
          </p:nvPr>
        </p:nvSpPr>
        <p:spPr>
          <a:xfrm>
            <a:off x="140335" y="774065"/>
            <a:ext cx="2865755" cy="20701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00FF00"/>
                </a:highlight>
                <a:latin typeface="微软雅黑 Light" panose="020B0502040204020203" pitchFamily="34" charset="-122"/>
                <a:ea typeface="微软雅黑 Light" panose="020B0502040204020203" pitchFamily="34" charset="-122"/>
              </a:rPr>
              <a:t>切换条件，</a:t>
            </a:r>
            <a:endParaRPr lang="en-US" altLang="zh-CN" sz="900" dirty="0" smtClean="0">
              <a:solidFill>
                <a:schemeClr val="tx1"/>
              </a:solidFill>
              <a:highlight>
                <a:srgbClr val="00FF00"/>
              </a:highlight>
              <a:latin typeface="微软雅黑 Light" panose="020B0502040204020203" pitchFamily="34" charset="-122"/>
              <a:ea typeface="微软雅黑 Light" panose="020B0502040204020203" pitchFamily="34" charset="-122"/>
            </a:endParaRPr>
          </a:p>
        </p:txBody>
      </p:sp>
      <p:pic>
        <p:nvPicPr>
          <p:cNvPr id="44" name="图片 43"/>
          <p:cNvPicPr>
            <a:picLocks noChangeAspect="1"/>
          </p:cNvPicPr>
          <p:nvPr/>
        </p:nvPicPr>
        <p:blipFill>
          <a:blip r:embed="rId5"/>
          <a:stretch>
            <a:fillRect/>
          </a:stretch>
        </p:blipFill>
        <p:spPr>
          <a:xfrm>
            <a:off x="140335" y="3174365"/>
            <a:ext cx="4514850" cy="2646045"/>
          </a:xfrm>
          <a:prstGeom prst="rect">
            <a:avLst/>
          </a:prstGeom>
        </p:spPr>
      </p:pic>
      <p:pic>
        <p:nvPicPr>
          <p:cNvPr id="2" name="图片 1"/>
          <p:cNvPicPr>
            <a:picLocks noChangeAspect="1"/>
          </p:cNvPicPr>
          <p:nvPr/>
        </p:nvPicPr>
        <p:blipFill>
          <a:blip r:embed="rId6"/>
          <a:stretch>
            <a:fillRect/>
          </a:stretch>
        </p:blipFill>
        <p:spPr>
          <a:xfrm>
            <a:off x="6311265" y="1019810"/>
            <a:ext cx="2594610" cy="880110"/>
          </a:xfrm>
          <a:prstGeom prst="rect">
            <a:avLst/>
          </a:prstGeom>
        </p:spPr>
      </p:pic>
      <p:pic>
        <p:nvPicPr>
          <p:cNvPr id="3" name="图片 2"/>
          <p:cNvPicPr>
            <a:picLocks noChangeAspect="1"/>
          </p:cNvPicPr>
          <p:nvPr/>
        </p:nvPicPr>
        <p:blipFill>
          <a:blip r:embed="rId7"/>
          <a:stretch>
            <a:fillRect/>
          </a:stretch>
        </p:blipFill>
        <p:spPr>
          <a:xfrm>
            <a:off x="140335" y="5805805"/>
            <a:ext cx="5795010" cy="3663315"/>
          </a:xfrm>
          <a:prstGeom prst="rect">
            <a:avLst/>
          </a:prstGeom>
        </p:spPr>
      </p:pic>
      <p:sp>
        <p:nvSpPr>
          <p:cNvPr id="4" name="矩形 3"/>
          <p:cNvSpPr/>
          <p:nvPr/>
        </p:nvSpPr>
        <p:spPr>
          <a:xfrm>
            <a:off x="766445" y="1485265"/>
            <a:ext cx="2168525" cy="1568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custDataLst>
              <p:tags r:id="rId8"/>
            </p:custDataLst>
          </p:nvPr>
        </p:nvSpPr>
        <p:spPr>
          <a:xfrm>
            <a:off x="3006090" y="6021070"/>
            <a:ext cx="2278380" cy="343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这里在倒计时，倒计时不同近阶段有动作，前面有</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定义</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9"/>
            </p:custDataLst>
          </p:nvPr>
        </p:nvSpPr>
        <p:spPr>
          <a:xfrm>
            <a:off x="8831580" y="2775585"/>
            <a:ext cx="1254760" cy="24765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这是进入离网的标志</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1235075" y="7677150"/>
            <a:ext cx="2753995" cy="88011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10"/>
            </p:custDataLst>
          </p:nvPr>
        </p:nvSpPr>
        <p:spPr>
          <a:xfrm>
            <a:off x="4079240" y="7777480"/>
            <a:ext cx="1475105" cy="243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单独处理了发电机</a:t>
            </a:r>
            <a:r>
              <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rPr>
              <a:t>模式</a:t>
            </a:r>
            <a:endParaRPr lang="zh-CN" altLang="en-US" sz="9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11"/>
            </p:custDataLst>
          </p:nvPr>
        </p:nvSpPr>
        <p:spPr>
          <a:xfrm>
            <a:off x="6291580" y="2001520"/>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离开离网状态时置位响应的</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16" name="直接连接符 15"/>
          <p:cNvCxnSpPr/>
          <p:nvPr/>
        </p:nvCxnSpPr>
        <p:spPr>
          <a:xfrm>
            <a:off x="2997835" y="1628775"/>
            <a:ext cx="3673475" cy="10801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2"/>
          <a:stretch>
            <a:fillRect/>
          </a:stretch>
        </p:blipFill>
        <p:spPr>
          <a:xfrm>
            <a:off x="6291580" y="3356610"/>
            <a:ext cx="5314950" cy="3166110"/>
          </a:xfrm>
          <a:prstGeom prst="rect">
            <a:avLst/>
          </a:prstGeom>
        </p:spPr>
      </p:pic>
      <p:sp>
        <p:nvSpPr>
          <p:cNvPr id="12" name="文本框 11"/>
          <p:cNvSpPr txBox="1"/>
          <p:nvPr>
            <p:custDataLst>
              <p:tags r:id="rId13"/>
            </p:custDataLst>
          </p:nvPr>
        </p:nvSpPr>
        <p:spPr>
          <a:xfrm>
            <a:off x="6291580" y="3081655"/>
            <a:ext cx="1827530" cy="2165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进入</a:t>
            </a:r>
            <a:r>
              <a:rPr lang="zh-CN" altLang="en-US" sz="900" dirty="0" smtClean="0">
                <a:highlight>
                  <a:srgbClr val="00FF00"/>
                </a:highlight>
                <a:latin typeface="微软雅黑 Light" panose="020B0502040204020203" pitchFamily="34" charset="-122"/>
                <a:ea typeface="微软雅黑 Light" panose="020B0502040204020203" pitchFamily="34" charset="-122"/>
                <a:sym typeface="+mn-ea"/>
              </a:rPr>
              <a:t>并网状态</a:t>
            </a:r>
            <a:endParaRPr lang="zh-CN" altLang="en-US" sz="900" dirty="0" smtClean="0">
              <a:highlight>
                <a:srgbClr val="00FF00"/>
              </a:highlight>
              <a:latin typeface="微软雅黑 Light" panose="020B0502040204020203" pitchFamily="34" charset="-122"/>
              <a:ea typeface="微软雅黑 Light" panose="020B0502040204020203" pitchFamily="34" charset="-122"/>
              <a:sym typeface="+mn-ea"/>
            </a:endParaRPr>
          </a:p>
        </p:txBody>
      </p:sp>
      <p:cxnSp>
        <p:nvCxnSpPr>
          <p:cNvPr id="13" name="直接连接符 12"/>
          <p:cNvCxnSpPr/>
          <p:nvPr/>
        </p:nvCxnSpPr>
        <p:spPr>
          <a:xfrm>
            <a:off x="2998470" y="1628775"/>
            <a:ext cx="432435" cy="590486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绝缘检测，判断使能，</a:t>
            </a:r>
            <a:r>
              <a:rPr lang="en-US" altLang="zh-CN" dirty="0" smtClean="0"/>
              <a:t>Check</a:t>
            </a:r>
            <a:r>
              <a:rPr dirty="0" smtClean="0"/>
              <a:t>状态下</a:t>
            </a:r>
            <a:r>
              <a:rPr dirty="0" smtClean="0"/>
              <a:t>才进入</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1</a:t>
            </a:r>
            <a:r>
              <a:rPr lang="zh-CN" altLang="en-US" sz="1400" b="1" dirty="0" smtClean="0">
                <a:latin typeface="微软雅黑 Light" panose="020B0502040204020203" pitchFamily="34" charset="-122"/>
                <a:ea typeface="微软雅黑 Light" panose="020B0502040204020203" pitchFamily="34" charset="-122"/>
              </a:rPr>
              <a:t>：使能判断</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6"/>
          <a:stretch>
            <a:fillRect/>
          </a:stretch>
        </p:blipFill>
        <p:spPr>
          <a:xfrm>
            <a:off x="4942840" y="1052830"/>
            <a:ext cx="2514600" cy="1651635"/>
          </a:xfrm>
          <a:prstGeom prst="rect">
            <a:avLst/>
          </a:prstGeom>
        </p:spPr>
      </p:pic>
      <p:sp>
        <p:nvSpPr>
          <p:cNvPr id="18" name="矩形 17"/>
          <p:cNvSpPr/>
          <p:nvPr/>
        </p:nvSpPr>
        <p:spPr>
          <a:xfrm>
            <a:off x="5302885" y="2060575"/>
            <a:ext cx="153416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7"/>
          <a:stretch>
            <a:fillRect/>
          </a:stretch>
        </p:blipFill>
        <p:spPr>
          <a:xfrm>
            <a:off x="7813040" y="1848485"/>
            <a:ext cx="2057400" cy="508635"/>
          </a:xfrm>
          <a:prstGeom prst="rect">
            <a:avLst/>
          </a:prstGeom>
        </p:spPr>
      </p:pic>
      <p:sp>
        <p:nvSpPr>
          <p:cNvPr id="7" name="矩形 6"/>
          <p:cNvSpPr/>
          <p:nvPr/>
        </p:nvSpPr>
        <p:spPr>
          <a:xfrm>
            <a:off x="8245475" y="2064385"/>
            <a:ext cx="1666240" cy="18478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8"/>
          <a:stretch>
            <a:fillRect/>
          </a:stretch>
        </p:blipFill>
        <p:spPr>
          <a:xfrm>
            <a:off x="4942840" y="2936240"/>
            <a:ext cx="4406265" cy="3897630"/>
          </a:xfrm>
          <a:prstGeom prst="rect">
            <a:avLst/>
          </a:prstGeom>
        </p:spPr>
      </p:pic>
      <p:cxnSp>
        <p:nvCxnSpPr>
          <p:cNvPr id="9" name="直接连接符 8"/>
          <p:cNvCxnSpPr/>
          <p:nvPr/>
        </p:nvCxnSpPr>
        <p:spPr>
          <a:xfrm flipV="1">
            <a:off x="6837045" y="1917065"/>
            <a:ext cx="986155" cy="2362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a:off x="6238875" y="2277110"/>
            <a:ext cx="2304415"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19"/>
          <a:stretch>
            <a:fillRect/>
          </a:stretch>
        </p:blipFill>
        <p:spPr>
          <a:xfrm>
            <a:off x="7926705" y="2853055"/>
            <a:ext cx="4263390" cy="1874520"/>
          </a:xfrm>
          <a:prstGeom prst="rect">
            <a:avLst/>
          </a:prstGeom>
        </p:spPr>
      </p:pic>
      <p:sp>
        <p:nvSpPr>
          <p:cNvPr id="17" name="文本框 16"/>
          <p:cNvSpPr txBox="1"/>
          <p:nvPr>
            <p:custDataLst>
              <p:tags r:id="rId20"/>
            </p:custDataLst>
          </p:nvPr>
        </p:nvSpPr>
        <p:spPr>
          <a:xfrm>
            <a:off x="9623425" y="3500120"/>
            <a:ext cx="2192655" cy="35687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这里的使能位是非常明确的，检测前使能，检测后不使能，中间只判断</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9" name="直接连接符 18"/>
          <p:cNvCxnSpPr/>
          <p:nvPr/>
        </p:nvCxnSpPr>
        <p:spPr>
          <a:xfrm flipV="1">
            <a:off x="7457440" y="3284855"/>
            <a:ext cx="180594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7463155" y="3933190"/>
            <a:ext cx="1800225"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6095365" y="4797425"/>
            <a:ext cx="196723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这是针对拓扑中不做</a:t>
            </a:r>
            <a:r>
              <a:rPr lang="en-US" altLang="zh-CN" sz="900" dirty="0" smtClean="0">
                <a:highlight>
                  <a:srgbClr val="FFFF00"/>
                </a:highlight>
                <a:latin typeface="微软雅黑 Light" panose="020B0502040204020203" pitchFamily="34" charset="-122"/>
                <a:ea typeface="微软雅黑 Light" panose="020B0502040204020203" pitchFamily="34" charset="-122"/>
              </a:rPr>
              <a:t>ISO</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检测的</a:t>
            </a:r>
            <a:r>
              <a:rPr lang="zh-CN" altLang="en-US" sz="900" dirty="0" smtClean="0">
                <a:highlight>
                  <a:srgbClr val="FFFF00"/>
                </a:highlight>
                <a:latin typeface="微软雅黑 Light" panose="020B0502040204020203" pitchFamily="34" charset="-122"/>
                <a:ea typeface="微软雅黑 Light" panose="020B0502040204020203" pitchFamily="34" charset="-122"/>
              </a:rPr>
              <a:t>情况</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2"/>
            </p:custDataLst>
          </p:nvPr>
        </p:nvSpPr>
        <p:spPr>
          <a:xfrm>
            <a:off x="9479280" y="4559300"/>
            <a:ext cx="2764790" cy="2381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这样对于软件架构来说就是非常非常友好</a:t>
            </a:r>
            <a:r>
              <a:rPr lang="zh-CN" altLang="en-US" sz="900" dirty="0" smtClean="0">
                <a:highlight>
                  <a:srgbClr val="00FF00"/>
                </a:highlight>
                <a:latin typeface="微软雅黑 Light" panose="020B0502040204020203" pitchFamily="34" charset="-122"/>
                <a:ea typeface="微软雅黑 Light" panose="020B0502040204020203" pitchFamily="34" charset="-122"/>
              </a:rPr>
              <a:t>的；</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3"/>
            </p:custDataLst>
          </p:nvPr>
        </p:nvSpPr>
        <p:spPr>
          <a:xfrm>
            <a:off x="9479280" y="4961890"/>
            <a:ext cx="2710815" cy="915670"/>
          </a:xfrm>
          <a:prstGeom prst="rect">
            <a:avLst/>
          </a:prstGeom>
          <a:noFill/>
        </p:spPr>
        <p:txBody>
          <a:bodyPr wrap="square" rtlCol="0">
            <a:noAutofit/>
          </a:bodyPr>
          <a:p>
            <a:pPr indent="0">
              <a:lnSpc>
                <a:spcPct val="100000"/>
              </a:lnSpc>
              <a:buFont typeface="Wingdings" panose="05000000000000000000" charset="0"/>
              <a:buNone/>
            </a:pPr>
            <a:r>
              <a:rPr lang="en-US" altLang="zh-CN" sz="900" dirty="0" smtClean="0">
                <a:highlight>
                  <a:srgbClr val="FF0000"/>
                </a:highlight>
                <a:latin typeface="微软雅黑 Light" panose="020B0502040204020203" pitchFamily="34" charset="-122"/>
                <a:ea typeface="微软雅黑 Light" panose="020B0502040204020203" pitchFamily="34" charset="-122"/>
              </a:rPr>
              <a:t>Q</a:t>
            </a: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a:t>
            </a:r>
            <a:r>
              <a:rPr lang="en-US" altLang="zh-CN" sz="900" dirty="0" smtClean="0">
                <a:highlight>
                  <a:srgbClr val="FF0000"/>
                </a:highlight>
                <a:latin typeface="微软雅黑 Light" panose="020B0502040204020203" pitchFamily="34" charset="-122"/>
                <a:ea typeface="微软雅黑 Light" panose="020B0502040204020203" pitchFamily="34" charset="-122"/>
              </a:rPr>
              <a:t>ISO</a:t>
            </a:r>
            <a:r>
              <a:rPr lang="zh-CN" altLang="en-US" sz="900" dirty="0" smtClean="0">
                <a:highlight>
                  <a:srgbClr val="FF0000"/>
                </a:highlight>
                <a:latin typeface="微软雅黑 Light" panose="020B0502040204020203" pitchFamily="34" charset="-122"/>
                <a:ea typeface="微软雅黑 Light" panose="020B0502040204020203" pitchFamily="34" charset="-122"/>
              </a:rPr>
              <a:t>需要比较长的时间检测，现在一进入就判断这个状态结果，肯定来不及，这是如何处理的？初始为</a:t>
            </a:r>
            <a:r>
              <a:rPr lang="en-US" altLang="zh-CN" sz="900" dirty="0" smtClean="0">
                <a:highlight>
                  <a:srgbClr val="FF0000"/>
                </a:highlight>
                <a:latin typeface="微软雅黑 Light" panose="020B0502040204020203" pitchFamily="34" charset="-122"/>
                <a:ea typeface="微软雅黑 Light" panose="020B0502040204020203" pitchFamily="34" charset="-122"/>
              </a:rPr>
              <a:t>ISO_DET_NO_RESULT</a:t>
            </a:r>
            <a:endParaRPr lang="en-US" altLang="zh-CN" sz="900" dirty="0" smtClean="0">
              <a:highlight>
                <a:srgbClr val="FF00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900" dirty="0" smtClean="0">
                <a:highlight>
                  <a:srgbClr val="00FF00"/>
                </a:highlight>
                <a:latin typeface="微软雅黑 Light" panose="020B0502040204020203" pitchFamily="34" charset="-122"/>
                <a:ea typeface="微软雅黑 Light" panose="020B0502040204020203" pitchFamily="34" charset="-122"/>
              </a:rPr>
              <a:t>ANS</a:t>
            </a:r>
            <a:r>
              <a:rPr lang="zh-CN" altLang="en-US" sz="900" dirty="0" smtClean="0">
                <a:highlight>
                  <a:srgbClr val="00FF00"/>
                </a:highlight>
                <a:latin typeface="微软雅黑 Light" panose="020B0502040204020203" pitchFamily="34" charset="-122"/>
                <a:ea typeface="微软雅黑 Light" panose="020B0502040204020203" pitchFamily="34" charset="-122"/>
              </a:rPr>
              <a:t>：这里的方案好像是一直在</a:t>
            </a:r>
            <a:r>
              <a:rPr lang="en-US" altLang="zh-CN" sz="900" dirty="0" smtClean="0">
                <a:highlight>
                  <a:srgbClr val="00FF00"/>
                </a:highlight>
                <a:latin typeface="微软雅黑 Light" panose="020B0502040204020203" pitchFamily="34" charset="-122"/>
                <a:ea typeface="微软雅黑 Light" panose="020B0502040204020203" pitchFamily="34" charset="-122"/>
              </a:rPr>
              <a:t>CHECK_SUB_ISO_CHECK</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状态，一直陷在这里检测，也没有超时退出机制？系统故障了也在这个</a:t>
            </a:r>
            <a:r>
              <a:rPr lang="zh-CN" altLang="en-US" sz="900" dirty="0" smtClean="0">
                <a:highlight>
                  <a:srgbClr val="00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37" name="直接连接符 36"/>
          <p:cNvCxnSpPr/>
          <p:nvPr/>
        </p:nvCxnSpPr>
        <p:spPr>
          <a:xfrm>
            <a:off x="9911080" y="4221480"/>
            <a:ext cx="288290" cy="7918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闭合正母线</a:t>
            </a:r>
            <a:r>
              <a:rPr dirty="0" smtClean="0"/>
              <a:t>继电器</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：闭合正母线</a:t>
            </a:r>
            <a:r>
              <a:rPr lang="zh-CN" altLang="en-US" sz="1400" b="1" dirty="0" smtClean="0">
                <a:latin typeface="微软雅黑 Light" panose="020B0502040204020203" pitchFamily="34" charset="-122"/>
                <a:ea typeface="微软雅黑 Light" panose="020B0502040204020203" pitchFamily="34" charset="-122"/>
                <a:sym typeface="+mn-ea"/>
              </a:rPr>
              <a:t>继电器</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757555"/>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942840" y="981075"/>
            <a:ext cx="4960620" cy="4286250"/>
          </a:xfrm>
          <a:prstGeom prst="rect">
            <a:avLst/>
          </a:prstGeom>
        </p:spPr>
      </p:pic>
      <p:sp>
        <p:nvSpPr>
          <p:cNvPr id="15" name="文本框 14"/>
          <p:cNvSpPr txBox="1"/>
          <p:nvPr>
            <p:custDataLst>
              <p:tags r:id="rId17"/>
            </p:custDataLst>
          </p:nvPr>
        </p:nvSpPr>
        <p:spPr>
          <a:xfrm>
            <a:off x="6814820" y="980440"/>
            <a:ext cx="115570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正负开关都</a:t>
            </a:r>
            <a:r>
              <a:rPr lang="zh-CN" altLang="en-US" sz="900" dirty="0" smtClean="0">
                <a:highlight>
                  <a:srgbClr val="FFFF00"/>
                </a:highlight>
                <a:latin typeface="微软雅黑 Light" panose="020B0502040204020203" pitchFamily="34" charset="-122"/>
                <a:ea typeface="微软雅黑 Light" panose="020B0502040204020203" pitchFamily="34" charset="-122"/>
              </a:rPr>
              <a:t>断开</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8"/>
            </p:custDataLst>
          </p:nvPr>
        </p:nvSpPr>
        <p:spPr>
          <a:xfrm>
            <a:off x="6814820" y="2040255"/>
            <a:ext cx="7721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延时</a:t>
            </a:r>
            <a:r>
              <a:rPr lang="en-US" altLang="zh-CN" sz="900" dirty="0" smtClean="0">
                <a:highlight>
                  <a:srgbClr val="FFFF00"/>
                </a:highlight>
                <a:latin typeface="微软雅黑 Light" panose="020B0502040204020203" pitchFamily="34" charset="-122"/>
                <a:ea typeface="微软雅黑 Light" panose="020B0502040204020203" pitchFamily="34" charset="-122"/>
              </a:rPr>
              <a:t>3s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19"/>
            </p:custDataLst>
          </p:nvPr>
        </p:nvSpPr>
        <p:spPr>
          <a:xfrm>
            <a:off x="8543290" y="2349500"/>
            <a:ext cx="80010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6" name="文本框 35"/>
          <p:cNvSpPr txBox="1"/>
          <p:nvPr>
            <p:custDataLst>
              <p:tags r:id="rId20"/>
            </p:custDataLst>
          </p:nvPr>
        </p:nvSpPr>
        <p:spPr>
          <a:xfrm>
            <a:off x="7163435" y="278130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7" name="文本框 36"/>
          <p:cNvSpPr txBox="1"/>
          <p:nvPr>
            <p:custDataLst>
              <p:tags r:id="rId21"/>
            </p:custDataLst>
          </p:nvPr>
        </p:nvSpPr>
        <p:spPr>
          <a:xfrm>
            <a:off x="8456295" y="4399915"/>
            <a:ext cx="1910080" cy="31369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5000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，就是采样值接近稳定后再等</a:t>
            </a:r>
            <a:r>
              <a:rPr lang="en-US" altLang="zh-CN" sz="900" dirty="0" smtClean="0">
                <a:highlight>
                  <a:srgbClr val="FFFF00"/>
                </a:highlight>
                <a:latin typeface="微软雅黑 Light" panose="020B0502040204020203" pitchFamily="34" charset="-122"/>
                <a:ea typeface="微软雅黑 Light" panose="020B0502040204020203" pitchFamily="34" charset="-122"/>
              </a:rPr>
              <a:t>5</a:t>
            </a:r>
            <a:r>
              <a:rPr lang="en-US" altLang="zh-CN" sz="900" dirty="0" smtClean="0">
                <a:highlight>
                  <a:srgbClr val="FFFF00"/>
                </a:highlight>
                <a:latin typeface="微软雅黑 Light" panose="020B0502040204020203" pitchFamily="34" charset="-122"/>
                <a:ea typeface="微软雅黑 Light" panose="020B0502040204020203" pitchFamily="34" charset="-122"/>
              </a:rPr>
              <a:t>s</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8" name="文本框 37"/>
          <p:cNvSpPr txBox="1"/>
          <p:nvPr>
            <p:custDataLst>
              <p:tags r:id="rId22"/>
            </p:custDataLst>
          </p:nvPr>
        </p:nvSpPr>
        <p:spPr>
          <a:xfrm>
            <a:off x="8399145" y="4901565"/>
            <a:ext cx="2019935" cy="36576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数值为</a:t>
            </a:r>
            <a:r>
              <a:rPr lang="en-US" altLang="zh-CN" sz="900" dirty="0" smtClean="0">
                <a:highlight>
                  <a:srgbClr val="FFFF00"/>
                </a:highlight>
                <a:latin typeface="微软雅黑 Light" panose="020B0502040204020203" pitchFamily="34" charset="-122"/>
                <a:ea typeface="微软雅黑 Light" panose="020B0502040204020203" pitchFamily="34" charset="-122"/>
              </a:rPr>
              <a:t>30000</a:t>
            </a:r>
            <a:r>
              <a:rPr lang="zh-CN" altLang="en-US" sz="900" dirty="0" smtClean="0">
                <a:highlight>
                  <a:srgbClr val="FFFF00"/>
                </a:highlight>
                <a:latin typeface="微软雅黑 Light" panose="020B0502040204020203" pitchFamily="34" charset="-122"/>
                <a:ea typeface="微软雅黑 Light" panose="020B0502040204020203" pitchFamily="34" charset="-122"/>
              </a:rPr>
              <a:t>，就是在这个状态中如果持续了</a:t>
            </a:r>
            <a:r>
              <a:rPr lang="en-US" altLang="zh-CN" sz="900" dirty="0" smtClean="0">
                <a:highlight>
                  <a:srgbClr val="FFFF00"/>
                </a:highlight>
                <a:latin typeface="微软雅黑 Light" panose="020B0502040204020203" pitchFamily="34" charset="-122"/>
                <a:ea typeface="微软雅黑 Light" panose="020B0502040204020203" pitchFamily="34" charset="-122"/>
              </a:rPr>
              <a:t>30s</a:t>
            </a:r>
            <a:r>
              <a:rPr lang="zh-CN" altLang="en-US" sz="900" dirty="0" smtClean="0">
                <a:highlight>
                  <a:srgbClr val="FFFF00"/>
                </a:highlight>
                <a:latin typeface="微软雅黑 Light" panose="020B0502040204020203" pitchFamily="34" charset="-122"/>
                <a:ea typeface="微软雅黑 Light" panose="020B0502040204020203" pitchFamily="34" charset="-122"/>
              </a:rPr>
              <a:t>就一定要往下</a:t>
            </a:r>
            <a:r>
              <a:rPr lang="zh-CN" altLang="en-US" sz="900" dirty="0" smtClean="0">
                <a:highlight>
                  <a:srgbClr val="FFFF00"/>
                </a:highlight>
                <a:latin typeface="微软雅黑 Light" panose="020B0502040204020203" pitchFamily="34" charset="-122"/>
                <a:ea typeface="微软雅黑 Light" panose="020B0502040204020203" pitchFamily="34" charset="-122"/>
              </a:rPr>
              <a:t>走</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23"/>
            </p:custDataLst>
          </p:nvPr>
        </p:nvSpPr>
        <p:spPr>
          <a:xfrm>
            <a:off x="7106285" y="36455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40" name="直接连接符 39"/>
          <p:cNvCxnSpPr/>
          <p:nvPr/>
        </p:nvCxnSpPr>
        <p:spPr>
          <a:xfrm>
            <a:off x="6311265" y="3213100"/>
            <a:ext cx="1223645" cy="158432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41" name="图片 40"/>
          <p:cNvPicPr>
            <a:picLocks noChangeAspect="1"/>
          </p:cNvPicPr>
          <p:nvPr/>
        </p:nvPicPr>
        <p:blipFill>
          <a:blip r:embed="rId24"/>
          <a:srcRect b="79636"/>
          <a:stretch>
            <a:fillRect/>
          </a:stretch>
        </p:blipFill>
        <p:spPr>
          <a:xfrm>
            <a:off x="4931410" y="5306060"/>
            <a:ext cx="4972050" cy="668020"/>
          </a:xfrm>
          <a:prstGeom prst="rect">
            <a:avLst/>
          </a:prstGeom>
        </p:spPr>
      </p:pic>
      <p:sp>
        <p:nvSpPr>
          <p:cNvPr id="42" name="文本框 41"/>
          <p:cNvSpPr txBox="1"/>
          <p:nvPr>
            <p:custDataLst>
              <p:tags r:id="rId25"/>
            </p:custDataLst>
          </p:nvPr>
        </p:nvSpPr>
        <p:spPr>
          <a:xfrm>
            <a:off x="7463155" y="541210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保存采样值，并断开正母线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a:t>
            </a:r>
            <a:r>
              <a:rPr dirty="0" smtClean="0"/>
              <a:t>闭合负母线继电器，并计算</a:t>
            </a:r>
            <a:r>
              <a:rPr dirty="0" smtClean="0"/>
              <a:t>阻抗值</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：使能判断</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3</a:t>
            </a:r>
            <a:r>
              <a:rPr lang="zh-CN" altLang="en-US" sz="1400" b="1" dirty="0" smtClean="0">
                <a:latin typeface="微软雅黑 Light" panose="020B0502040204020203" pitchFamily="34" charset="-122"/>
                <a:ea typeface="微软雅黑 Light" panose="020B0502040204020203" pitchFamily="34" charset="-122"/>
                <a:sym typeface="+mn-ea"/>
              </a:rPr>
              <a:t>：闭合正母线继电器</a:t>
            </a:r>
            <a:endParaRPr lang="zh-CN" altLang="en-US" sz="1400" b="1" dirty="0" smtClean="0">
              <a:latin typeface="微软雅黑 Light" panose="020B0502040204020203" pitchFamily="34" charset="-122"/>
              <a:ea typeface="微软雅黑 Light" panose="020B0502040204020203" pitchFamily="34" charset="-122"/>
              <a:sym typeface="+mn-ea"/>
            </a:endParaRPr>
          </a:p>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：根据采样值计算阻抗值</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在慢速任务中</a:t>
            </a:r>
            <a:r>
              <a:rPr lang="en-US" altLang="zh-CN" sz="900" dirty="0" smtClean="0">
                <a:highlight>
                  <a:srgbClr val="00FF00"/>
                </a:highlight>
                <a:latin typeface="微软雅黑 Light" panose="020B0502040204020203" pitchFamily="34" charset="-122"/>
                <a:ea typeface="微软雅黑 Light" panose="020B0502040204020203" pitchFamily="34" charset="-122"/>
              </a:rPr>
              <a:t>slow_task_self_det_process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r>
              <a:rPr lang="en-US" altLang="zh-CN" sz="900" dirty="0" smtClean="0">
                <a:highlight>
                  <a:srgbClr val="00FF00"/>
                </a:highlight>
                <a:latin typeface="微软雅黑 Light" panose="020B0502040204020203" pitchFamily="34" charset="-122"/>
                <a:ea typeface="微软雅黑 Light" panose="020B0502040204020203" pitchFamily="34" charset="-122"/>
              </a:rPr>
              <a:t>10ms</a:t>
            </a:r>
            <a:r>
              <a:rPr lang="zh-CN" altLang="en-US" sz="900" dirty="0" smtClean="0">
                <a:highlight>
                  <a:srgbClr val="00FF00"/>
                </a:highlight>
                <a:latin typeface="微软雅黑 Light" panose="020B0502040204020203" pitchFamily="34" charset="-122"/>
                <a:ea typeface="微软雅黑 Light" panose="020B0502040204020203" pitchFamily="34" charset="-122"/>
              </a:rPr>
              <a:t>一次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6"/>
          <a:srcRect t="23248"/>
          <a:stretch>
            <a:fillRect/>
          </a:stretch>
        </p:blipFill>
        <p:spPr>
          <a:xfrm>
            <a:off x="4931410" y="1112520"/>
            <a:ext cx="4972050" cy="2517775"/>
          </a:xfrm>
          <a:prstGeom prst="rect">
            <a:avLst/>
          </a:prstGeom>
        </p:spPr>
      </p:pic>
      <p:pic>
        <p:nvPicPr>
          <p:cNvPr id="14" name="图片 13"/>
          <p:cNvPicPr>
            <a:picLocks noChangeAspect="1"/>
          </p:cNvPicPr>
          <p:nvPr/>
        </p:nvPicPr>
        <p:blipFill>
          <a:blip r:embed="rId17"/>
          <a:stretch>
            <a:fillRect/>
          </a:stretch>
        </p:blipFill>
        <p:spPr>
          <a:xfrm>
            <a:off x="4931410" y="3648075"/>
            <a:ext cx="5863590" cy="3028950"/>
          </a:xfrm>
          <a:prstGeom prst="rect">
            <a:avLst/>
          </a:prstGeom>
        </p:spPr>
      </p:pic>
      <p:sp>
        <p:nvSpPr>
          <p:cNvPr id="43" name="文本框 42"/>
          <p:cNvSpPr txBox="1"/>
          <p:nvPr>
            <p:custDataLst>
              <p:tags r:id="rId18"/>
            </p:custDataLst>
          </p:nvPr>
        </p:nvSpPr>
        <p:spPr>
          <a:xfrm>
            <a:off x="7463155" y="1067435"/>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闭合</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39" name="文本框 38"/>
          <p:cNvSpPr txBox="1"/>
          <p:nvPr>
            <p:custDataLst>
              <p:tags r:id="rId19"/>
            </p:custDataLst>
          </p:nvPr>
        </p:nvSpPr>
        <p:spPr>
          <a:xfrm>
            <a:off x="7174865" y="1916430"/>
            <a:ext cx="129286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等采样值</a:t>
            </a:r>
            <a:r>
              <a:rPr lang="zh-CN" altLang="en-US" sz="900" dirty="0" smtClean="0">
                <a:highlight>
                  <a:srgbClr val="FFFF00"/>
                </a:highlight>
                <a:latin typeface="微软雅黑 Light" panose="020B0502040204020203" pitchFamily="34" charset="-122"/>
                <a:ea typeface="微软雅黑 Light" panose="020B0502040204020203" pitchFamily="34" charset="-122"/>
              </a:rPr>
              <a:t>稳定</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2" name="文本框 41"/>
          <p:cNvSpPr txBox="1"/>
          <p:nvPr>
            <p:custDataLst>
              <p:tags r:id="rId20"/>
            </p:custDataLst>
          </p:nvPr>
        </p:nvSpPr>
        <p:spPr>
          <a:xfrm>
            <a:off x="7103110" y="3546475"/>
            <a:ext cx="213296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保存采样值，并断开</a:t>
            </a:r>
            <a:r>
              <a:rPr lang="zh-CN" altLang="en-US" sz="900" dirty="0" smtClean="0">
                <a:highlight>
                  <a:srgbClr val="FFFF00"/>
                </a:highlight>
                <a:latin typeface="微软雅黑 Light" panose="020B0502040204020203" pitchFamily="34" charset="-122"/>
                <a:ea typeface="微软雅黑 Light" panose="020B0502040204020203" pitchFamily="34" charset="-122"/>
              </a:rPr>
              <a:t>负母线</a:t>
            </a:r>
            <a:r>
              <a:rPr lang="zh-CN" altLang="en-US" sz="900" dirty="0" smtClean="0">
                <a:highlight>
                  <a:srgbClr val="FFFF00"/>
                </a:highlight>
                <a:latin typeface="微软雅黑 Light" panose="020B0502040204020203" pitchFamily="34" charset="-122"/>
                <a:ea typeface="微软雅黑 Light" panose="020B0502040204020203" pitchFamily="34" charset="-122"/>
              </a:rPr>
              <a:t>继电器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1"/>
            </p:custDataLst>
          </p:nvPr>
        </p:nvSpPr>
        <p:spPr>
          <a:xfrm>
            <a:off x="7030720" y="4292600"/>
            <a:ext cx="2534920"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根据采样值计算阻抗值，并判断告警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2"/>
          <a:stretch>
            <a:fillRect/>
          </a:stretch>
        </p:blipFill>
        <p:spPr>
          <a:xfrm>
            <a:off x="8756015" y="4966970"/>
            <a:ext cx="3417570" cy="3291840"/>
          </a:xfrm>
          <a:prstGeom prst="rect">
            <a:avLst/>
          </a:prstGeom>
        </p:spPr>
      </p:pic>
      <p:cxnSp>
        <p:nvCxnSpPr>
          <p:cNvPr id="19" name="直接连接符 18"/>
          <p:cNvCxnSpPr/>
          <p:nvPr/>
        </p:nvCxnSpPr>
        <p:spPr>
          <a:xfrm flipV="1">
            <a:off x="7247255" y="5085080"/>
            <a:ext cx="1656080"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23"/>
            </p:custDataLst>
          </p:nvPr>
        </p:nvSpPr>
        <p:spPr>
          <a:xfrm>
            <a:off x="9263380" y="5757545"/>
            <a:ext cx="2421255" cy="23685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FFFF00"/>
                </a:highlight>
                <a:latin typeface="微软雅黑 Light" panose="020B0502040204020203" pitchFamily="34" charset="-122"/>
                <a:ea typeface="微软雅黑 Light" panose="020B0502040204020203" pitchFamily="34" charset="-122"/>
              </a:rPr>
              <a:t>根据阻值判断等级，</a:t>
            </a:r>
            <a:r>
              <a:rPr lang="en-US" altLang="zh-CN" sz="900" dirty="0" smtClean="0">
                <a:highlight>
                  <a:srgbClr val="FFFF00"/>
                </a:highlight>
                <a:latin typeface="微软雅黑 Light" panose="020B0502040204020203" pitchFamily="34" charset="-122"/>
                <a:ea typeface="微软雅黑 Light" panose="020B0502040204020203" pitchFamily="34" charset="-122"/>
              </a:rPr>
              <a:t>100k</a:t>
            </a:r>
            <a:r>
              <a:rPr lang="zh-CN" altLang="en-US" sz="900" dirty="0" smtClean="0">
                <a:highlight>
                  <a:srgbClr val="FFFF00"/>
                </a:highlight>
                <a:latin typeface="微软雅黑 Light" panose="020B0502040204020203" pitchFamily="34" charset="-122"/>
                <a:ea typeface="微软雅黑 Light" panose="020B0502040204020203" pitchFamily="34" charset="-122"/>
              </a:rPr>
              <a:t>告警，</a:t>
            </a:r>
            <a:r>
              <a:rPr lang="en-US" altLang="zh-CN" sz="900" dirty="0" smtClean="0">
                <a:highlight>
                  <a:srgbClr val="FFFF00"/>
                </a:highlight>
                <a:latin typeface="微软雅黑 Light" panose="020B0502040204020203" pitchFamily="34" charset="-122"/>
                <a:ea typeface="微软雅黑 Light" panose="020B0502040204020203" pitchFamily="34" charset="-122"/>
              </a:rPr>
              <a:t>50k</a:t>
            </a:r>
            <a:r>
              <a:rPr lang="zh-CN" altLang="en-US" sz="900" dirty="0" smtClean="0">
                <a:highlight>
                  <a:srgbClr val="FFFF00"/>
                </a:highlight>
                <a:latin typeface="微软雅黑 Light" panose="020B0502040204020203" pitchFamily="34" charset="-122"/>
                <a:ea typeface="微软雅黑 Light" panose="020B0502040204020203" pitchFamily="34" charset="-122"/>
              </a:rPr>
              <a:t>故障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24"/>
            </p:custDataLst>
          </p:nvPr>
        </p:nvSpPr>
        <p:spPr>
          <a:xfrm>
            <a:off x="10991850" y="6237605"/>
            <a:ext cx="10820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允许</a:t>
            </a:r>
            <a:r>
              <a:rPr lang="en-US" altLang="zh-CN" sz="900" dirty="0" smtClean="0">
                <a:highlight>
                  <a:srgbClr val="FFFF00"/>
                </a:highlight>
                <a:latin typeface="微软雅黑 Light" panose="020B0502040204020203" pitchFamily="34" charset="-122"/>
                <a:ea typeface="微软雅黑 Light" panose="020B0502040204020203" pitchFamily="34" charset="-122"/>
              </a:rPr>
              <a:t>3</a:t>
            </a:r>
            <a:r>
              <a:rPr lang="zh-CN" altLang="en-US" sz="900" dirty="0" smtClean="0">
                <a:highlight>
                  <a:srgbClr val="FFFF00"/>
                </a:highlight>
                <a:latin typeface="微软雅黑 Light" panose="020B0502040204020203" pitchFamily="34" charset="-122"/>
                <a:ea typeface="微软雅黑 Light" panose="020B0502040204020203" pitchFamily="34" charset="-122"/>
              </a:rPr>
              <a:t>次重复</a:t>
            </a:r>
            <a:r>
              <a:rPr lang="zh-CN" altLang="en-US" sz="900" dirty="0" smtClean="0">
                <a:highlight>
                  <a:srgbClr val="FFFF00"/>
                </a:highlight>
                <a:latin typeface="微软雅黑 Light" panose="020B0502040204020203" pitchFamily="34" charset="-122"/>
                <a:ea typeface="微软雅黑 Light" panose="020B0502040204020203" pitchFamily="34" charset="-122"/>
              </a:rPr>
              <a:t>检测</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25"/>
            </p:custDataLst>
          </p:nvPr>
        </p:nvSpPr>
        <p:spPr>
          <a:xfrm>
            <a:off x="6238875" y="6165215"/>
            <a:ext cx="2132965" cy="3702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感觉这里格式有点问题，明明可以再分状态写，非要一个函数去直接写完</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18" name="矩形 17"/>
          <p:cNvSpPr/>
          <p:nvPr/>
        </p:nvSpPr>
        <p:spPr>
          <a:xfrm>
            <a:off x="10559415" y="6884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9415" y="7138035"/>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0127615" y="7749540"/>
            <a:ext cx="1216660" cy="914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绝缘检测，故障情况下的判断与状态</a:t>
            </a:r>
            <a:r>
              <a:rPr dirty="0" smtClean="0">
                <a:sym typeface="+mn-ea"/>
              </a:rPr>
              <a:t>切换</a:t>
            </a:r>
            <a:endParaRPr dirty="0" smtClean="0">
              <a:sym typeface="+mn-ea"/>
            </a:endParaRPr>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631190" y="836930"/>
            <a:ext cx="8149590" cy="1891665"/>
          </a:xfrm>
          <a:prstGeom prst="rect">
            <a:avLst/>
          </a:prstGeom>
        </p:spPr>
      </p:pic>
      <p:pic>
        <p:nvPicPr>
          <p:cNvPr id="12" name="图片 11"/>
          <p:cNvPicPr>
            <a:picLocks noChangeAspect="1"/>
          </p:cNvPicPr>
          <p:nvPr/>
        </p:nvPicPr>
        <p:blipFill>
          <a:blip r:embed="rId3"/>
          <a:stretch>
            <a:fillRect/>
          </a:stretch>
        </p:blipFill>
        <p:spPr>
          <a:xfrm>
            <a:off x="3864610" y="2934970"/>
            <a:ext cx="4017645" cy="2137410"/>
          </a:xfrm>
          <a:prstGeom prst="rect">
            <a:avLst/>
          </a:prstGeom>
        </p:spPr>
      </p:pic>
      <p:sp>
        <p:nvSpPr>
          <p:cNvPr id="16" name="文本框 15"/>
          <p:cNvSpPr txBox="1"/>
          <p:nvPr>
            <p:custDataLst>
              <p:tags r:id="rId4"/>
            </p:custDataLst>
          </p:nvPr>
        </p:nvSpPr>
        <p:spPr>
          <a:xfrm>
            <a:off x="5664835" y="3679190"/>
            <a:ext cx="18694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就是前面判断的</a:t>
            </a:r>
            <a:r>
              <a:rPr lang="en-US" altLang="zh-CN" sz="900" dirty="0" smtClean="0">
                <a:highlight>
                  <a:srgbClr val="FFFF00"/>
                </a:highlight>
                <a:latin typeface="微软雅黑 Light" panose="020B0502040204020203" pitchFamily="34" charset="-122"/>
                <a:ea typeface="微软雅黑 Light" panose="020B0502040204020203" pitchFamily="34" charset="-122"/>
              </a:rPr>
              <a:t>g_iso_det.state</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5377180" y="3535045"/>
            <a:ext cx="360045" cy="1441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29945" y="2450465"/>
            <a:ext cx="7653655" cy="13462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p:cNvPicPr>
            <a:picLocks noChangeAspect="1"/>
          </p:cNvPicPr>
          <p:nvPr/>
        </p:nvPicPr>
        <p:blipFill>
          <a:blip r:embed="rId5"/>
          <a:stretch>
            <a:fillRect/>
          </a:stretch>
        </p:blipFill>
        <p:spPr>
          <a:xfrm>
            <a:off x="272415" y="2898775"/>
            <a:ext cx="3263265" cy="1028700"/>
          </a:xfrm>
          <a:prstGeom prst="rect">
            <a:avLst/>
          </a:prstGeom>
        </p:spPr>
      </p:pic>
      <p:pic>
        <p:nvPicPr>
          <p:cNvPr id="36" name="图片 35"/>
          <p:cNvPicPr>
            <a:picLocks noChangeAspect="1"/>
          </p:cNvPicPr>
          <p:nvPr/>
        </p:nvPicPr>
        <p:blipFill>
          <a:blip r:embed="rId6"/>
          <a:stretch>
            <a:fillRect/>
          </a:stretch>
        </p:blipFill>
        <p:spPr>
          <a:xfrm>
            <a:off x="226695" y="4148455"/>
            <a:ext cx="3308985" cy="1005840"/>
          </a:xfrm>
          <a:prstGeom prst="rect">
            <a:avLst/>
          </a:prstGeom>
        </p:spPr>
      </p:pic>
      <p:pic>
        <p:nvPicPr>
          <p:cNvPr id="37" name="图片 36"/>
          <p:cNvPicPr>
            <a:picLocks noChangeAspect="1"/>
          </p:cNvPicPr>
          <p:nvPr/>
        </p:nvPicPr>
        <p:blipFill>
          <a:blip r:embed="rId7"/>
          <a:stretch>
            <a:fillRect/>
          </a:stretch>
        </p:blipFill>
        <p:spPr>
          <a:xfrm>
            <a:off x="8188960" y="2882265"/>
            <a:ext cx="3943350" cy="2400300"/>
          </a:xfrm>
          <a:prstGeom prst="rect">
            <a:avLst/>
          </a:prstGeom>
        </p:spPr>
      </p:pic>
      <p:cxnSp>
        <p:nvCxnSpPr>
          <p:cNvPr id="38" name="直接连接符 37"/>
          <p:cNvCxnSpPr/>
          <p:nvPr/>
        </p:nvCxnSpPr>
        <p:spPr>
          <a:xfrm flipH="1">
            <a:off x="5591175" y="2584450"/>
            <a:ext cx="1871980" cy="34036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8"/>
            </p:custDataLst>
          </p:nvPr>
        </p:nvSpPr>
        <p:spPr>
          <a:xfrm>
            <a:off x="695960" y="3789045"/>
            <a:ext cx="2826385" cy="3663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bsp_check_state_entry</a:t>
            </a:r>
            <a:r>
              <a:rPr lang="zh-CN" altLang="en-US" sz="900" dirty="0" smtClean="0">
                <a:highlight>
                  <a:srgbClr val="FF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FFFF00"/>
                </a:highlight>
                <a:latin typeface="微软雅黑 Light" panose="020B0502040204020203" pitchFamily="34" charset="-122"/>
                <a:ea typeface="微软雅黑 Light" panose="020B0502040204020203" pitchFamily="34" charset="-122"/>
              </a:rPr>
              <a:t>,</a:t>
            </a:r>
            <a:endParaRPr lang="en-US" altLang="zh-CN"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故障检测</a:t>
            </a:r>
            <a:r>
              <a:rPr lang="zh-CN" altLang="en-US" sz="900" dirty="0" smtClean="0">
                <a:highlight>
                  <a:srgbClr val="FFFF00"/>
                </a:highlight>
                <a:latin typeface="微软雅黑 Light" panose="020B0502040204020203" pitchFamily="34" charset="-122"/>
                <a:ea typeface="微软雅黑 Light" panose="020B0502040204020203" pitchFamily="34" charset="-122"/>
              </a:rPr>
              <a:t>使能</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1" name="文本框 40"/>
          <p:cNvSpPr txBox="1"/>
          <p:nvPr>
            <p:custDataLst>
              <p:tags r:id="rId9"/>
            </p:custDataLst>
          </p:nvPr>
        </p:nvSpPr>
        <p:spPr>
          <a:xfrm>
            <a:off x="623570" y="5013325"/>
            <a:ext cx="251968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退出</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r>
              <a:rPr lang="en-US" altLang="zh-CN" sz="900" dirty="0" smtClean="0">
                <a:highlight>
                  <a:srgbClr val="FFFF00"/>
                </a:highlight>
                <a:latin typeface="微软雅黑 Light" panose="020B0502040204020203" pitchFamily="34" charset="-122"/>
                <a:ea typeface="微软雅黑 Light" panose="020B0502040204020203" pitchFamily="34" charset="-122"/>
              </a:rPr>
              <a:t>bsp_check_state_exit</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r>
              <a:rPr lang="zh-CN" altLang="en-US" sz="900" dirty="0" smtClean="0">
                <a:highlight>
                  <a:srgbClr val="FFFF00"/>
                </a:highlight>
                <a:latin typeface="微软雅黑 Light" panose="020B0502040204020203" pitchFamily="34" charset="-122"/>
                <a:ea typeface="微软雅黑 Light" panose="020B0502040204020203" pitchFamily="34" charset="-122"/>
              </a:rPr>
              <a:t>调用</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44" name="矩形 43"/>
          <p:cNvSpPr/>
          <p:nvPr/>
        </p:nvSpPr>
        <p:spPr>
          <a:xfrm>
            <a:off x="718820" y="343090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673100" y="4652645"/>
            <a:ext cx="2601595" cy="10414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8615045" y="3623310"/>
            <a:ext cx="3042285" cy="12636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custDataLst>
              <p:tags r:id="rId10"/>
            </p:custDataLst>
          </p:nvPr>
        </p:nvSpPr>
        <p:spPr>
          <a:xfrm>
            <a:off x="9171940" y="1268730"/>
            <a:ext cx="248539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a:t>
            </a:r>
            <a:r>
              <a:rPr lang="en-US" altLang="zh-CN" sz="900" dirty="0" smtClean="0">
                <a:highlight>
                  <a:srgbClr val="00FF00"/>
                </a:highlight>
                <a:latin typeface="微软雅黑 Light" panose="020B0502040204020203" pitchFamily="34" charset="-122"/>
                <a:ea typeface="微软雅黑 Light" panose="020B0502040204020203" pitchFamily="34" charset="-122"/>
              </a:rPr>
              <a:t>fast_task_diag_process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中调用，</a:t>
            </a:r>
            <a:r>
              <a:rPr lang="en-US" altLang="zh-CN" sz="900" dirty="0" smtClean="0">
                <a:highlight>
                  <a:srgbClr val="00FF00"/>
                </a:highlight>
                <a:latin typeface="微软雅黑 Light" panose="020B0502040204020203" pitchFamily="34" charset="-122"/>
                <a:ea typeface="微软雅黑 Light" panose="020B0502040204020203" pitchFamily="34" charset="-122"/>
              </a:rPr>
              <a:t>1ms</a:t>
            </a:r>
            <a:r>
              <a:rPr lang="zh-CN" altLang="en-US" sz="900" dirty="0" smtClean="0">
                <a:highlight>
                  <a:srgbClr val="00FF00"/>
                </a:highlight>
                <a:latin typeface="微软雅黑 Light" panose="020B0502040204020203" pitchFamily="34" charset="-122"/>
                <a:ea typeface="微软雅黑 Light" panose="020B0502040204020203" pitchFamily="34" charset="-122"/>
              </a:rPr>
              <a:t>的任务</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9911080" y="5045710"/>
            <a:ext cx="1348740"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这里还没有专门去研究</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50" name="图片 49"/>
          <p:cNvPicPr>
            <a:picLocks noChangeAspect="1"/>
          </p:cNvPicPr>
          <p:nvPr/>
        </p:nvPicPr>
        <p:blipFill>
          <a:blip r:embed="rId12"/>
          <a:stretch>
            <a:fillRect/>
          </a:stretch>
        </p:blipFill>
        <p:spPr>
          <a:xfrm>
            <a:off x="46355" y="5661025"/>
            <a:ext cx="4840605" cy="634365"/>
          </a:xfrm>
          <a:prstGeom prst="rect">
            <a:avLst/>
          </a:prstGeom>
        </p:spPr>
      </p:pic>
      <p:pic>
        <p:nvPicPr>
          <p:cNvPr id="51" name="图片 50"/>
          <p:cNvPicPr>
            <a:picLocks noChangeAspect="1"/>
          </p:cNvPicPr>
          <p:nvPr/>
        </p:nvPicPr>
        <p:blipFill>
          <a:blip r:embed="rId13"/>
          <a:stretch>
            <a:fillRect/>
          </a:stretch>
        </p:blipFill>
        <p:spPr>
          <a:xfrm>
            <a:off x="46355" y="6358255"/>
            <a:ext cx="4932045" cy="131445"/>
          </a:xfrm>
          <a:prstGeom prst="rect">
            <a:avLst/>
          </a:prstGeom>
        </p:spPr>
      </p:pic>
      <p:pic>
        <p:nvPicPr>
          <p:cNvPr id="53" name="图片 52"/>
          <p:cNvPicPr>
            <a:picLocks noChangeAspect="1"/>
          </p:cNvPicPr>
          <p:nvPr/>
        </p:nvPicPr>
        <p:blipFill>
          <a:blip r:embed="rId14"/>
          <a:stretch>
            <a:fillRect/>
          </a:stretch>
        </p:blipFill>
        <p:spPr>
          <a:xfrm>
            <a:off x="5158740" y="5669280"/>
            <a:ext cx="3183255" cy="1645920"/>
          </a:xfrm>
          <a:prstGeom prst="rect">
            <a:avLst/>
          </a:prstGeom>
        </p:spPr>
      </p:pic>
      <p:sp>
        <p:nvSpPr>
          <p:cNvPr id="54" name="文本框 53"/>
          <p:cNvSpPr txBox="1"/>
          <p:nvPr>
            <p:custDataLst>
              <p:tags r:id="rId15"/>
            </p:custDataLst>
          </p:nvPr>
        </p:nvSpPr>
        <p:spPr>
          <a:xfrm>
            <a:off x="1903095" y="6499860"/>
            <a:ext cx="2797175" cy="23685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将故障位从</a:t>
            </a:r>
            <a:r>
              <a:rPr lang="en-US" altLang="zh-CN" sz="900" dirty="0" smtClean="0">
                <a:highlight>
                  <a:srgbClr val="FFFF00"/>
                </a:highlight>
                <a:latin typeface="微软雅黑 Light" panose="020B0502040204020203" pitchFamily="34" charset="-122"/>
                <a:ea typeface="微软雅黑 Light" panose="020B0502040204020203" pitchFamily="34" charset="-122"/>
              </a:rPr>
              <a:t>diag_array</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转移到</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55" name="直接连接符 54"/>
          <p:cNvCxnSpPr>
            <a:endCxn id="56" idx="1"/>
          </p:cNvCxnSpPr>
          <p:nvPr/>
        </p:nvCxnSpPr>
        <p:spPr>
          <a:xfrm>
            <a:off x="6671310" y="6019800"/>
            <a:ext cx="503555" cy="15557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6"/>
            </p:custDataLst>
          </p:nvPr>
        </p:nvSpPr>
        <p:spPr>
          <a:xfrm>
            <a:off x="7174865" y="5939155"/>
            <a:ext cx="3052445" cy="47180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对所有</a:t>
            </a:r>
            <a:r>
              <a:rPr lang="en-US" altLang="zh-CN" sz="900" dirty="0" smtClean="0">
                <a:highlight>
                  <a:srgbClr val="FFFF00"/>
                </a:highlight>
                <a:latin typeface="微软雅黑 Light" panose="020B0502040204020203" pitchFamily="34" charset="-122"/>
                <a:ea typeface="微软雅黑 Light" panose="020B0502040204020203" pitchFamily="34" charset="-122"/>
              </a:rPr>
              <a:t>g_sys_fault_message</a:t>
            </a:r>
            <a:r>
              <a:rPr lang="zh-CN" altLang="en-US" sz="900" dirty="0" smtClean="0">
                <a:highlight>
                  <a:srgbClr val="FFFF00"/>
                </a:highlight>
                <a:latin typeface="微软雅黑 Light" panose="020B0502040204020203" pitchFamily="34" charset="-122"/>
                <a:ea typeface="微软雅黑 Light" panose="020B0502040204020203" pitchFamily="34" charset="-122"/>
              </a:rPr>
              <a:t>中故障位进行</a:t>
            </a:r>
            <a:r>
              <a:rPr lang="zh-CN" altLang="en-US" sz="900" dirty="0" smtClean="0">
                <a:highlight>
                  <a:srgbClr val="FF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因此如果出现了故障，无法从</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进入</a:t>
            </a:r>
            <a:r>
              <a:rPr lang="en-US" altLang="zh-CN" sz="900" dirty="0" smtClean="0">
                <a:highlight>
                  <a:srgbClr val="FFFF00"/>
                </a:highlight>
                <a:latin typeface="微软雅黑 Light" panose="020B0502040204020203" pitchFamily="34" charset="-122"/>
                <a:ea typeface="微软雅黑 Light" panose="020B0502040204020203" pitchFamily="34" charset="-122"/>
              </a:rPr>
              <a:t>normal</a:t>
            </a:r>
            <a:r>
              <a:rPr lang="zh-CN" altLang="en-US" sz="900" dirty="0" smtClean="0">
                <a:highlight>
                  <a:srgbClr val="FFFF00"/>
                </a:highlight>
                <a:latin typeface="微软雅黑 Light" panose="020B0502040204020203" pitchFamily="34" charset="-122"/>
                <a:ea typeface="微软雅黑 Light" panose="020B0502040204020203" pitchFamily="34" charset="-122"/>
              </a:rPr>
              <a:t>，</a:t>
            </a:r>
            <a:r>
              <a:rPr lang="zh-CN" altLang="en-US" sz="900" dirty="0" smtClean="0">
                <a:highlight>
                  <a:srgbClr val="FF0000"/>
                </a:highlight>
                <a:latin typeface="微软雅黑 Light" panose="020B0502040204020203" pitchFamily="34" charset="-122"/>
                <a:ea typeface="微软雅黑 Light" panose="020B0502040204020203" pitchFamily="34" charset="-122"/>
              </a:rPr>
              <a:t>但系统状态到哪里了呢？为什么不定义故障状态呢？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
        <p:nvSpPr>
          <p:cNvPr id="57" name="矩形 56"/>
          <p:cNvSpPr/>
          <p:nvPr/>
        </p:nvSpPr>
        <p:spPr>
          <a:xfrm>
            <a:off x="190500" y="2860040"/>
            <a:ext cx="33667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58" name="文本框 57"/>
          <p:cNvSpPr txBox="1"/>
          <p:nvPr>
            <p:custDataLst>
              <p:tags r:id="rId17"/>
            </p:custDataLst>
          </p:nvPr>
        </p:nvSpPr>
        <p:spPr>
          <a:xfrm>
            <a:off x="1270635" y="5253990"/>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使能判断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59" name="矩形 58"/>
          <p:cNvSpPr/>
          <p:nvPr/>
        </p:nvSpPr>
        <p:spPr>
          <a:xfrm>
            <a:off x="3684270" y="2868930"/>
            <a:ext cx="8408670" cy="250825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0" name="文本框 59"/>
          <p:cNvSpPr txBox="1"/>
          <p:nvPr>
            <p:custDataLst>
              <p:tags r:id="rId18"/>
            </p:custDataLst>
          </p:nvPr>
        </p:nvSpPr>
        <p:spPr>
          <a:xfrm>
            <a:off x="4150360" y="5278755"/>
            <a:ext cx="72009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61" name="文本框 60"/>
          <p:cNvSpPr txBox="1"/>
          <p:nvPr>
            <p:custDataLst>
              <p:tags r:id="rId19"/>
            </p:custDataLst>
          </p:nvPr>
        </p:nvSpPr>
        <p:spPr>
          <a:xfrm>
            <a:off x="9983470" y="3285490"/>
            <a:ext cx="1869440" cy="325120"/>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这里会调用前面定义的</a:t>
            </a:r>
            <a:r>
              <a:rPr lang="en-US" altLang="zh-CN" sz="900" dirty="0" smtClean="0">
                <a:highlight>
                  <a:srgbClr val="FFFF00"/>
                </a:highlight>
                <a:latin typeface="微软雅黑 Light" panose="020B0502040204020203" pitchFamily="34" charset="-122"/>
                <a:ea typeface="微软雅黑 Light" panose="020B0502040204020203" pitchFamily="34" charset="-122"/>
              </a:rPr>
              <a:t>check</a:t>
            </a:r>
            <a:r>
              <a:rPr lang="zh-CN" altLang="en-US" sz="900" dirty="0" smtClean="0">
                <a:highlight>
                  <a:srgbClr val="FFFF00"/>
                </a:highlight>
                <a:latin typeface="微软雅黑 Light" panose="020B0502040204020203" pitchFamily="34" charset="-122"/>
                <a:ea typeface="微软雅黑 Light" panose="020B0502040204020203" pitchFamily="34" charset="-122"/>
              </a:rPr>
              <a:t>函数并更新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sp>
        <p:nvSpPr>
          <p:cNvPr id="62" name="矩形 61"/>
          <p:cNvSpPr/>
          <p:nvPr/>
        </p:nvSpPr>
        <p:spPr>
          <a:xfrm>
            <a:off x="46990" y="5589270"/>
            <a:ext cx="4959985" cy="1198245"/>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3" name="文本框 62"/>
          <p:cNvSpPr txBox="1"/>
          <p:nvPr>
            <p:custDataLst>
              <p:tags r:id="rId20"/>
            </p:custDataLst>
          </p:nvPr>
        </p:nvSpPr>
        <p:spPr>
          <a:xfrm>
            <a:off x="190500" y="6680835"/>
            <a:ext cx="926465"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故障状态</a:t>
            </a:r>
            <a:r>
              <a:rPr lang="zh-CN" altLang="en-US" sz="900" dirty="0" smtClean="0">
                <a:highlight>
                  <a:srgbClr val="00FF00"/>
                </a:highlight>
                <a:latin typeface="微软雅黑 Light" panose="020B0502040204020203" pitchFamily="34" charset="-122"/>
                <a:ea typeface="微软雅黑 Light" panose="020B0502040204020203" pitchFamily="34" charset="-122"/>
              </a:rPr>
              <a:t>更新</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4" name="图片 63"/>
          <p:cNvPicPr>
            <a:picLocks noChangeAspect="1"/>
          </p:cNvPicPr>
          <p:nvPr/>
        </p:nvPicPr>
        <p:blipFill>
          <a:blip r:embed="rId21"/>
          <a:stretch>
            <a:fillRect/>
          </a:stretch>
        </p:blipFill>
        <p:spPr>
          <a:xfrm>
            <a:off x="9119235" y="1539240"/>
            <a:ext cx="3663315" cy="880110"/>
          </a:xfrm>
          <a:prstGeom prst="rect">
            <a:avLst/>
          </a:prstGeom>
        </p:spPr>
      </p:pic>
      <p:cxnSp>
        <p:nvCxnSpPr>
          <p:cNvPr id="47" name="直接连接符 46"/>
          <p:cNvCxnSpPr/>
          <p:nvPr/>
        </p:nvCxnSpPr>
        <p:spPr>
          <a:xfrm flipV="1">
            <a:off x="9335135" y="1988820"/>
            <a:ext cx="216535" cy="10172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custDataLst>
              <p:tags r:id="rId22"/>
            </p:custDataLst>
          </p:nvPr>
        </p:nvSpPr>
        <p:spPr>
          <a:xfrm>
            <a:off x="10847070" y="1997075"/>
            <a:ext cx="1869440" cy="254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这里是一个状态位的更新</a:t>
            </a:r>
            <a:r>
              <a:rPr lang="zh-CN" altLang="en-US" sz="900" dirty="0" smtClean="0">
                <a:highlight>
                  <a:srgbClr val="FFFF00"/>
                </a:highlight>
                <a:latin typeface="微软雅黑 Light" panose="020B0502040204020203" pitchFamily="34" charset="-122"/>
                <a:ea typeface="微软雅黑 Light" panose="020B0502040204020203" pitchFamily="34" charset="-122"/>
              </a:rPr>
              <a:t>转移</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66" name="直接连接符 65"/>
          <p:cNvCxnSpPr>
            <a:endCxn id="65" idx="1"/>
          </p:cNvCxnSpPr>
          <p:nvPr/>
        </p:nvCxnSpPr>
        <p:spPr>
          <a:xfrm flipV="1">
            <a:off x="10415270" y="2124710"/>
            <a:ext cx="431800" cy="825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67" name="矩形 66"/>
          <p:cNvSpPr/>
          <p:nvPr/>
        </p:nvSpPr>
        <p:spPr>
          <a:xfrm>
            <a:off x="5086985" y="5579745"/>
            <a:ext cx="5273040" cy="1731010"/>
          </a:xfrm>
          <a:prstGeom prst="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n>
                <a:solidFill>
                  <a:srgbClr val="92D050"/>
                </a:solidFill>
              </a:ln>
            </a:endParaRPr>
          </a:p>
        </p:txBody>
      </p:sp>
      <p:sp>
        <p:nvSpPr>
          <p:cNvPr id="68" name="文本框 67"/>
          <p:cNvSpPr txBox="1"/>
          <p:nvPr>
            <p:custDataLst>
              <p:tags r:id="rId23"/>
            </p:custDataLst>
          </p:nvPr>
        </p:nvSpPr>
        <p:spPr>
          <a:xfrm>
            <a:off x="8522335" y="7173595"/>
            <a:ext cx="1631950" cy="236855"/>
          </a:xfrm>
          <a:prstGeom prst="rect">
            <a:avLst/>
          </a:prstGeom>
          <a:noFill/>
        </p:spPr>
        <p:txBody>
          <a:bodyPr wrap="square" rtlCol="0">
            <a:noAutofit/>
          </a:bodyPr>
          <a:p>
            <a:pPr indent="0" algn="ctr">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状态切换过程中的故障</a:t>
            </a:r>
            <a:r>
              <a:rPr lang="zh-CN" altLang="en-US" sz="900" dirty="0" smtClean="0">
                <a:highlight>
                  <a:srgbClr val="00FF00"/>
                </a:highlight>
                <a:latin typeface="微软雅黑 Light" panose="020B0502040204020203" pitchFamily="34" charset="-122"/>
                <a:ea typeface="微软雅黑 Light" panose="020B0502040204020203" pitchFamily="34" charset="-122"/>
              </a:rPr>
              <a:t>判断</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7" name="文本框 6"/>
          <p:cNvSpPr txBox="1"/>
          <p:nvPr>
            <p:custDataLst>
              <p:tags r:id="rId1"/>
            </p:custDataLst>
          </p:nvPr>
        </p:nvSpPr>
        <p:spPr>
          <a:xfrm>
            <a:off x="694055" y="90868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r>
              <a:rPr lang="zh-CN" altLang="en-US" sz="1200" dirty="0" smtClean="0">
                <a:highlight>
                  <a:srgbClr val="00FF00"/>
                </a:highlight>
                <a:latin typeface="微软雅黑 Light" panose="020B0502040204020203" pitchFamily="34" charset="-122"/>
                <a:ea typeface="微软雅黑 Light" panose="020B0502040204020203" pitchFamily="34" charset="-122"/>
              </a:rPr>
              <a:t>与</a:t>
            </a:r>
            <a:r>
              <a:rPr lang="en-US" altLang="zh-CN" sz="1200" dirty="0" smtClean="0">
                <a:highlight>
                  <a:srgbClr val="00FF00"/>
                </a:highlight>
                <a:latin typeface="微软雅黑 Light" panose="020B0502040204020203" pitchFamily="34" charset="-122"/>
                <a:ea typeface="微软雅黑 Light" panose="020B0502040204020203" pitchFamily="34" charset="-122"/>
              </a:rPr>
              <a:t>++a</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694055" y="234823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obj-&gt;mov_period_buf[obj-&gt;period_index] = obj-&gt;grid_freq();</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obj-&gt;period_index++;</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rcRect t="56997" b="29697"/>
          <a:stretch>
            <a:fillRect/>
          </a:stretch>
        </p:blipFill>
        <p:spPr>
          <a:xfrm>
            <a:off x="694055" y="1806575"/>
            <a:ext cx="4972050" cy="504190"/>
          </a:xfrm>
          <a:prstGeom prst="rect">
            <a:avLst/>
          </a:prstGeom>
        </p:spPr>
      </p:pic>
      <p:pic>
        <p:nvPicPr>
          <p:cNvPr id="10" name="图片 9"/>
          <p:cNvPicPr>
            <a:picLocks noChangeAspect="1"/>
          </p:cNvPicPr>
          <p:nvPr/>
        </p:nvPicPr>
        <p:blipFill>
          <a:blip r:embed="rId4"/>
          <a:srcRect b="75470"/>
          <a:stretch>
            <a:fillRect/>
          </a:stretch>
        </p:blipFill>
        <p:spPr>
          <a:xfrm>
            <a:off x="694055" y="2952115"/>
            <a:ext cx="3217545" cy="621030"/>
          </a:xfrm>
          <a:prstGeom prst="rect">
            <a:avLst/>
          </a:prstGeom>
        </p:spPr>
      </p:pic>
      <p:sp>
        <p:nvSpPr>
          <p:cNvPr id="4" name="文本框 3"/>
          <p:cNvSpPr txBox="1"/>
          <p:nvPr>
            <p:custDataLst>
              <p:tags r:id="rId5"/>
            </p:custDataLst>
          </p:nvPr>
        </p:nvSpPr>
        <p:spPr>
          <a:xfrm>
            <a:off x="694055" y="3596640"/>
            <a:ext cx="3715385" cy="5803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比如上面的代码，就可以</a:t>
            </a:r>
            <a:r>
              <a:rPr lang="zh-CN" altLang="en-US" sz="1200" dirty="0" smtClean="0">
                <a:latin typeface="微软雅黑 Light" panose="020B0502040204020203" pitchFamily="34" charset="-122"/>
                <a:ea typeface="微软雅黑 Light" panose="020B0502040204020203" pitchFamily="34" charset="-122"/>
              </a:rPr>
              <a:t>理解为：</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obj-&gt;ai_mode++;</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000" dirty="0" smtClean="0">
                <a:solidFill>
                  <a:srgbClr val="0000CC"/>
                </a:solidFill>
                <a:latin typeface="微软雅黑 Light" panose="020B0502040204020203" pitchFamily="34" charset="-122"/>
                <a:ea typeface="微软雅黑 Light" panose="020B0502040204020203" pitchFamily="34" charset="-122"/>
              </a:rPr>
              <a:t>if (</a:t>
            </a:r>
            <a:r>
              <a:rPr lang="en-US" altLang="zh-CN" sz="1000" dirty="0" smtClean="0">
                <a:solidFill>
                  <a:srgbClr val="0000CC"/>
                </a:solidFill>
                <a:latin typeface="微软雅黑 Light" panose="020B0502040204020203" pitchFamily="34" charset="-122"/>
                <a:ea typeface="微软雅黑 Light" panose="020B0502040204020203" pitchFamily="34" charset="-122"/>
                <a:sym typeface="+mn-ea"/>
              </a:rPr>
              <a:t>obj-&gt;ai_mode &gt;= obj-&gt;mode_buf_len</a:t>
            </a:r>
            <a:r>
              <a:rPr lang="en-US" altLang="zh-CN" sz="1000" dirty="0" smtClean="0">
                <a:solidFill>
                  <a:srgbClr val="0000CC"/>
                </a:solidFill>
                <a:latin typeface="微软雅黑 Light" panose="020B0502040204020203" pitchFamily="34" charset="-122"/>
                <a:ea typeface="微软雅黑 Light" panose="020B0502040204020203" pitchFamily="34" charset="-122"/>
              </a:rPr>
              <a:t>) {</a:t>
            </a:r>
            <a:endParaRPr lang="en-US" altLang="zh-CN" sz="1000" dirty="0" smtClean="0">
              <a:solidFill>
                <a:srgbClr val="0000CC"/>
              </a:solidFill>
              <a:latin typeface="微软雅黑 Light" panose="020B0502040204020203" pitchFamily="34" charset="-122"/>
              <a:ea typeface="微软雅黑 Light" panose="020B0502040204020203" pitchFamily="34" charset="-122"/>
            </a:endParaRPr>
          </a:p>
        </p:txBody>
      </p:sp>
      <p:sp>
        <p:nvSpPr>
          <p:cNvPr id="6" name="文本框 5"/>
          <p:cNvSpPr txBox="1"/>
          <p:nvPr>
            <p:custDataLst>
              <p:tags r:id="rId6"/>
            </p:custDataLst>
          </p:nvPr>
        </p:nvSpPr>
        <p:spPr>
          <a:xfrm>
            <a:off x="5227320" y="908685"/>
            <a:ext cx="4266565" cy="89344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rPr>
              <a:t>局部变量</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静态局部变量在函数内部声明，但其声明周期贯穿整个程序运行期间，不会像普通局部变量在函数调用结束后</a:t>
            </a:r>
            <a:r>
              <a:rPr lang="zh-CN" altLang="en-US" sz="1200" dirty="0" smtClean="0">
                <a:latin typeface="微软雅黑 Light" panose="020B0502040204020203" pitchFamily="34" charset="-122"/>
                <a:ea typeface="微软雅黑 Light" panose="020B0502040204020203" pitchFamily="34" charset="-122"/>
              </a:rPr>
              <a:t>销毁。</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8" name="文本框 7"/>
          <p:cNvSpPr txBox="1"/>
          <p:nvPr>
            <p:custDataLst>
              <p:tags r:id="rId7"/>
            </p:custDataLst>
          </p:nvPr>
        </p:nvSpPr>
        <p:spPr>
          <a:xfrm>
            <a:off x="694055" y="443738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内</a:t>
            </a:r>
            <a:r>
              <a:rPr lang="zh-CN" altLang="en-US" sz="1200" dirty="0" smtClean="0">
                <a:highlight>
                  <a:srgbClr val="00FF00"/>
                </a:highlight>
                <a:latin typeface="微软雅黑 Light" panose="020B0502040204020203" pitchFamily="34" charset="-122"/>
                <a:ea typeface="微软雅黑 Light" panose="020B0502040204020203" pitchFamily="34" charset="-122"/>
              </a:rPr>
              <a:t>联函数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786130" y="5301615"/>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回调函数</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9"/>
          <a:stretch>
            <a:fillRect/>
          </a:stretch>
        </p:blipFill>
        <p:spPr>
          <a:xfrm>
            <a:off x="5447030" y="1772285"/>
            <a:ext cx="4572000" cy="2657475"/>
          </a:xfrm>
          <a:prstGeom prst="rect">
            <a:avLst/>
          </a:prstGeom>
        </p:spPr>
      </p:pic>
      <p:sp>
        <p:nvSpPr>
          <p:cNvPr id="14" name="文本框 13"/>
          <p:cNvSpPr txBox="1"/>
          <p:nvPr>
            <p:custDataLst>
              <p:tags r:id="rId10"/>
            </p:custDataLst>
          </p:nvPr>
        </p:nvSpPr>
        <p:spPr>
          <a:xfrm>
            <a:off x="5231130" y="4509135"/>
            <a:ext cx="4266565" cy="19107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静态全局</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变量</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静态全局变量在文件作用域声明，但其作用域仅限于声明它的文件内部，不能被其他文件通过</a:t>
            </a:r>
            <a:r>
              <a:rPr lang="en-US" altLang="zh-CN" sz="1200" dirty="0" smtClean="0">
                <a:latin typeface="微软雅黑 Light" panose="020B0502040204020203" pitchFamily="34" charset="-122"/>
                <a:ea typeface="微软雅黑 Light" panose="020B0502040204020203" pitchFamily="34" charset="-122"/>
                <a:sym typeface="+mn-ea"/>
              </a:rPr>
              <a:t>extern</a:t>
            </a:r>
            <a:r>
              <a:rPr lang="zh-CN" altLang="en-US" sz="1200" dirty="0" smtClean="0">
                <a:latin typeface="微软雅黑 Light" panose="020B0502040204020203" pitchFamily="34" charset="-122"/>
                <a:ea typeface="微软雅黑 Light" panose="020B0502040204020203" pitchFamily="34" charset="-122"/>
                <a:sym typeface="+mn-ea"/>
              </a:rPr>
              <a:t>访问。</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静态</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函数</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sym typeface="+mn-ea"/>
              </a:rPr>
              <a:t>静态函数在文件作用域声明，但其作用域仅限于声明它的文件内部，不能被其他文件</a:t>
            </a:r>
            <a:r>
              <a:rPr lang="zh-CN" altLang="en-US" sz="1200" dirty="0" smtClean="0">
                <a:latin typeface="微软雅黑 Light" panose="020B0502040204020203" pitchFamily="34" charset="-122"/>
                <a:ea typeface="微软雅黑 Light" panose="020B0502040204020203" pitchFamily="34" charset="-122"/>
                <a:sym typeface="+mn-ea"/>
              </a:rPr>
              <a:t>调用。</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1"/>
            </p:custDataLst>
          </p:nvPr>
        </p:nvSpPr>
        <p:spPr>
          <a:xfrm>
            <a:off x="8039100" y="22777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对于反复调用的函数，其中的变量如果要延续，如果不用静态变量，就只能用全局变量，有访问安全的</a:t>
            </a:r>
            <a:r>
              <a:rPr lang="zh-CN" altLang="en-US" sz="1200" dirty="0" smtClean="0">
                <a:highlight>
                  <a:srgbClr val="FFFF00"/>
                </a:highlight>
                <a:latin typeface="微软雅黑 Light" panose="020B0502040204020203" pitchFamily="34" charset="-122"/>
                <a:ea typeface="微软雅黑 Light" panose="020B0502040204020203" pitchFamily="34" charset="-122"/>
              </a:rPr>
              <a:t>问题</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2"/>
            </p:custDataLst>
          </p:nvPr>
        </p:nvSpPr>
        <p:spPr>
          <a:xfrm>
            <a:off x="9335135" y="5173345"/>
            <a:ext cx="2764790" cy="5829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这个变量</a:t>
            </a:r>
            <a:r>
              <a:rPr lang="en-US" altLang="zh-CN" sz="1200" dirty="0" smtClean="0">
                <a:highlight>
                  <a:srgbClr val="FF0000"/>
                </a:highlight>
                <a:latin typeface="微软雅黑 Light" panose="020B0502040204020203" pitchFamily="34" charset="-122"/>
                <a:ea typeface="微软雅黑 Light" panose="020B0502040204020203" pitchFamily="34" charset="-122"/>
              </a:rPr>
              <a:t>/</a:t>
            </a:r>
            <a:r>
              <a:rPr lang="zh-CN" altLang="en-US" sz="1200" dirty="0" smtClean="0">
                <a:highlight>
                  <a:srgbClr val="FF0000"/>
                </a:highlight>
                <a:latin typeface="微软雅黑 Light" panose="020B0502040204020203" pitchFamily="34" charset="-122"/>
                <a:ea typeface="微软雅黑 Light" panose="020B0502040204020203" pitchFamily="34" charset="-122"/>
              </a:rPr>
              <a:t>函数被本文件内的函数引用，本文件内的函数被其他文件的函数调用，是可以的吧？</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语法</a:t>
            </a:r>
            <a:endParaRPr dirty="0" smtClean="0"/>
          </a:p>
        </p:txBody>
      </p:sp>
      <p:sp>
        <p:nvSpPr>
          <p:cNvPr id="11" name="文本框 10"/>
          <p:cNvSpPr txBox="1"/>
          <p:nvPr>
            <p:custDataLst>
              <p:tags r:id="rId1"/>
            </p:custDataLst>
          </p:nvPr>
        </p:nvSpPr>
        <p:spPr>
          <a:xfrm>
            <a:off x="766445" y="112522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指针（专门有</a:t>
            </a:r>
            <a:r>
              <a:rPr lang="zh-CN" altLang="en-US" sz="1200" dirty="0" smtClean="0">
                <a:highlight>
                  <a:srgbClr val="00FF00"/>
                </a:highlight>
                <a:latin typeface="微软雅黑 Light" panose="020B0502040204020203" pitchFamily="34" charset="-122"/>
                <a:ea typeface="微软雅黑 Light" panose="020B0502040204020203" pitchFamily="34" charset="-122"/>
              </a:rPr>
              <a:t>一本书）</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是先进行表达式运算，然后才变量</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rPr>
              <a:t>是先进行</a:t>
            </a:r>
            <a:r>
              <a:rPr lang="en-US" altLang="zh-CN" sz="1200" dirty="0" smtClean="0">
                <a:latin typeface="微软雅黑 Light" panose="020B0502040204020203" pitchFamily="34" charset="-122"/>
                <a:ea typeface="微软雅黑 Light" panose="020B0502040204020203" pitchFamily="34" charset="-122"/>
              </a:rPr>
              <a:t>+1</a:t>
            </a:r>
            <a:r>
              <a:rPr lang="zh-CN" altLang="en-US" sz="1200" dirty="0" smtClean="0">
                <a:latin typeface="微软雅黑 Light" panose="020B0502040204020203" pitchFamily="34" charset="-122"/>
                <a:ea typeface="微软雅黑 Light" panose="020B0502040204020203" pitchFamily="34" charset="-122"/>
              </a:rPr>
              <a:t>，再进行表达式运算；</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766445" y="2493010"/>
            <a:ext cx="3125470" cy="8375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continue</a:t>
            </a:r>
            <a:r>
              <a:rPr lang="zh-CN" altLang="en-US" sz="1200" dirty="0" smtClean="0">
                <a:highlight>
                  <a:srgbClr val="00FF00"/>
                </a:highlight>
                <a:latin typeface="微软雅黑 Light" panose="020B0502040204020203" pitchFamily="34" charset="-122"/>
                <a:ea typeface="微软雅黑 Light" panose="020B0502040204020203" pitchFamily="34" charset="-122"/>
              </a:rPr>
              <a:t>和关键字</a:t>
            </a:r>
            <a:r>
              <a:rPr lang="en-US" altLang="zh-CN" sz="1200" dirty="0" smtClean="0">
                <a:highlight>
                  <a:srgbClr val="00FF00"/>
                </a:highlight>
                <a:latin typeface="微软雅黑 Light" panose="020B0502040204020203" pitchFamily="34" charset="-122"/>
                <a:ea typeface="微软雅黑 Light" panose="020B0502040204020203" pitchFamily="34" charset="-122"/>
              </a:rPr>
              <a:t>return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en-US" altLang="zh-CN"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en-US" altLang="zh-CN"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1630680" y="263715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关于浮点型数据的学习：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https://blog.csdn.net/Dong_HFUT/article/details/124290674</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1702435" y="4220845"/>
            <a:ext cx="6096000" cy="100393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递归</a:t>
            </a: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函数学习：</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https://blog.csdn.net/2201_75642960/article/details/132256346</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r>
              <a:rPr lang="zh-CN" altLang="en-US" sz="1200" dirty="0" smtClean="0">
                <a:solidFill>
                  <a:schemeClr val="tx1"/>
                </a:solidFill>
                <a:latin typeface="微软雅黑 Light" panose="020B0502040204020203" pitchFamily="34" charset="-122"/>
                <a:ea typeface="微软雅黑 Light" panose="020B0502040204020203" pitchFamily="34" charset="-122"/>
                <a:sym typeface="+mn-ea"/>
              </a:rPr>
              <a:t>https://blog.csdn.net/weixin_44572229/article/details/119909728</a:t>
            </a: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a:p>
            <a:pPr lvl="0" algn="l">
              <a:lnSpc>
                <a:spcPct val="150000"/>
              </a:lnSpc>
              <a:buClrTx/>
              <a:buSzTx/>
              <a:buFont typeface="Wingdings" panose="05000000000000000000" charset="0"/>
            </a:pPr>
            <a:endParaRPr lang="zh-CN" altLang="en-US" sz="1200" dirty="0" smtClean="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Check</a:t>
            </a:r>
            <a:r>
              <a:rPr dirty="0" smtClean="0"/>
              <a:t>状态</a:t>
            </a:r>
            <a:endParaRPr dirty="0" smtClean="0"/>
          </a:p>
        </p:txBody>
      </p:sp>
      <p:sp>
        <p:nvSpPr>
          <p:cNvPr id="3" name="文本框 2"/>
          <p:cNvSpPr txBox="1"/>
          <p:nvPr>
            <p:custDataLst>
              <p:tags r:id="rId1"/>
            </p:custDataLst>
          </p:nvPr>
        </p:nvSpPr>
        <p:spPr>
          <a:xfrm>
            <a:off x="8183245" y="424180"/>
            <a:ext cx="2183130" cy="2813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dirty="0" smtClean="0">
                <a:latin typeface="微软雅黑 Light" panose="020B0502040204020203" pitchFamily="34" charset="-122"/>
                <a:ea typeface="微软雅黑 Light" panose="020B0502040204020203" pitchFamily="34" charset="-122"/>
              </a:rPr>
              <a:t> </a:t>
            </a:r>
            <a:r>
              <a:rPr lang="en-US" altLang="zh-CN" sz="1200" b="1" i="1" dirty="0" smtClean="0">
                <a:latin typeface="微软雅黑 Light" panose="020B0502040204020203" pitchFamily="34" charset="-122"/>
                <a:ea typeface="微软雅黑 Light" panose="020B0502040204020203" pitchFamily="34" charset="-122"/>
              </a:rPr>
              <a:t>EBI-215k </a:t>
            </a:r>
            <a:r>
              <a:rPr lang="zh-CN" altLang="en-US" sz="1200" dirty="0" smtClean="0">
                <a:latin typeface="微软雅黑 Light" panose="020B0502040204020203" pitchFamily="34" charset="-122"/>
                <a:ea typeface="微软雅黑 Light" panose="020B0502040204020203" pitchFamily="34" charset="-122"/>
              </a:rPr>
              <a:t>代码</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0" name="文本框 19"/>
          <p:cNvSpPr txBox="1"/>
          <p:nvPr>
            <p:custDataLst>
              <p:tags r:id="rId2"/>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3"/>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2" name="文本框 21"/>
          <p:cNvSpPr txBox="1"/>
          <p:nvPr>
            <p:custDataLst>
              <p:tags r:id="rId4"/>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5"/>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4" name="文本框 23"/>
          <p:cNvSpPr txBox="1"/>
          <p:nvPr>
            <p:custDataLst>
              <p:tags r:id="rId6"/>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7"/>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6" name="文本框 25"/>
          <p:cNvSpPr txBox="1"/>
          <p:nvPr>
            <p:custDataLst>
              <p:tags r:id="rId8"/>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7" name="文本框 26"/>
          <p:cNvSpPr txBox="1"/>
          <p:nvPr>
            <p:custDataLst>
              <p:tags r:id="rId9"/>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8" name="文本框 27"/>
          <p:cNvSpPr txBox="1"/>
          <p:nvPr>
            <p:custDataLst>
              <p:tags r:id="rId10"/>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9" name="文本框 28"/>
          <p:cNvSpPr txBox="1"/>
          <p:nvPr>
            <p:custDataLst>
              <p:tags r:id="rId11"/>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30" name="文本框 29"/>
          <p:cNvSpPr txBox="1"/>
          <p:nvPr>
            <p:custDataLst>
              <p:tags r:id="rId12"/>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31" name="文本框 30"/>
          <p:cNvSpPr txBox="1"/>
          <p:nvPr>
            <p:custDataLst>
              <p:tags r:id="rId13"/>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32" name="文本框 31"/>
          <p:cNvSpPr txBox="1"/>
          <p:nvPr>
            <p:custDataLst>
              <p:tags r:id="rId14"/>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4" name="文本框 3"/>
          <p:cNvSpPr txBox="1"/>
          <p:nvPr>
            <p:custDataLst>
              <p:tags r:id="rId15"/>
            </p:custDataLst>
          </p:nvPr>
        </p:nvSpPr>
        <p:spPr>
          <a:xfrm>
            <a:off x="4871085" y="829310"/>
            <a:ext cx="376936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在控制任务中断</a:t>
            </a:r>
            <a:r>
              <a:rPr lang="en-US" altLang="zh-CN" sz="900" dirty="0" smtClean="0">
                <a:highlight>
                  <a:srgbClr val="00FF00"/>
                </a:highlight>
                <a:latin typeface="微软雅黑 Light" panose="020B0502040204020203" pitchFamily="34" charset="-122"/>
                <a:ea typeface="微软雅黑 Light" panose="020B0502040204020203" pitchFamily="34" charset="-122"/>
              </a:rPr>
              <a:t>ctrl_task_power_softstart_process</a:t>
            </a:r>
            <a:r>
              <a:rPr lang="zh-CN" altLang="en-US" sz="900" dirty="0" smtClean="0">
                <a:highlight>
                  <a:srgbClr val="00FF00"/>
                </a:highlight>
                <a:latin typeface="微软雅黑 Light" panose="020B0502040204020203" pitchFamily="34" charset="-122"/>
                <a:ea typeface="微软雅黑 Light" panose="020B0502040204020203" pitchFamily="34" charset="-122"/>
              </a:rPr>
              <a:t>，</a:t>
            </a:r>
            <a:r>
              <a:rPr lang="en-US" altLang="zh-CN" sz="900" dirty="0" smtClean="0">
                <a:highlight>
                  <a:srgbClr val="00FF00"/>
                </a:highlight>
                <a:latin typeface="微软雅黑 Light" panose="020B0502040204020203" pitchFamily="34" charset="-122"/>
                <a:ea typeface="微软雅黑 Light" panose="020B0502040204020203" pitchFamily="34" charset="-122"/>
              </a:rPr>
              <a:t>12</a:t>
            </a:r>
            <a:r>
              <a:rPr lang="zh-CN" altLang="en-US" sz="900" dirty="0" smtClean="0">
                <a:highlight>
                  <a:srgbClr val="00FF00"/>
                </a:highlight>
                <a:latin typeface="微软雅黑 Light" panose="020B0502040204020203" pitchFamily="34" charset="-122"/>
                <a:ea typeface="微软雅黑 Light" panose="020B0502040204020203" pitchFamily="34" charset="-122"/>
              </a:rPr>
              <a:t>分片</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16"/>
          <a:stretch>
            <a:fillRect/>
          </a:stretch>
        </p:blipFill>
        <p:spPr>
          <a:xfrm>
            <a:off x="4078605" y="1125220"/>
            <a:ext cx="5835015" cy="3154680"/>
          </a:xfrm>
          <a:prstGeom prst="rect">
            <a:avLst/>
          </a:prstGeom>
        </p:spPr>
      </p:pic>
      <p:sp>
        <p:nvSpPr>
          <p:cNvPr id="13" name="文本框 12"/>
          <p:cNvSpPr txBox="1"/>
          <p:nvPr>
            <p:custDataLst>
              <p:tags r:id="rId17"/>
            </p:custDataLst>
          </p:nvPr>
        </p:nvSpPr>
        <p:spPr>
          <a:xfrm>
            <a:off x="8327390" y="1988820"/>
            <a:ext cx="1891030" cy="48069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反接检测，这里其实啥都不干，干等</a:t>
            </a:r>
            <a:r>
              <a:rPr lang="en-US" altLang="zh-CN" sz="900" dirty="0" smtClean="0">
                <a:highlight>
                  <a:srgbClr val="FFFF00"/>
                </a:highlight>
                <a:latin typeface="微软雅黑 Light" panose="020B0502040204020203" pitchFamily="34" charset="-122"/>
                <a:ea typeface="微软雅黑 Light" panose="020B0502040204020203" pitchFamily="34" charset="-122"/>
              </a:rPr>
              <a:t>1s</a:t>
            </a:r>
            <a:r>
              <a:rPr lang="zh-CN" altLang="en-US" sz="900" dirty="0" smtClean="0">
                <a:highlight>
                  <a:srgbClr val="FFFF00"/>
                </a:highlight>
                <a:latin typeface="微软雅黑 Light" panose="020B0502040204020203" pitchFamily="34" charset="-122"/>
                <a:ea typeface="微软雅黑 Light" panose="020B0502040204020203" pitchFamily="34" charset="-122"/>
              </a:rPr>
              <a:t>，如果故障的话就会跳到故障</a:t>
            </a:r>
            <a:r>
              <a:rPr lang="zh-CN" altLang="en-US" sz="900" dirty="0" smtClean="0">
                <a:highlight>
                  <a:srgbClr val="FFFF00"/>
                </a:highlight>
                <a:latin typeface="微软雅黑 Light" panose="020B0502040204020203" pitchFamily="34" charset="-122"/>
                <a:ea typeface="微软雅黑 Light" panose="020B0502040204020203" pitchFamily="34" charset="-122"/>
              </a:rPr>
              <a:t>状态</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7174865" y="3068955"/>
            <a:ext cx="1224280"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5" name="文本框 14"/>
          <p:cNvSpPr txBox="1"/>
          <p:nvPr>
            <p:custDataLst>
              <p:tags r:id="rId18"/>
            </p:custDataLst>
          </p:nvPr>
        </p:nvSpPr>
        <p:spPr>
          <a:xfrm>
            <a:off x="8327390" y="2828290"/>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交流继电器短路检测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19"/>
          <a:stretch>
            <a:fillRect/>
          </a:stretch>
        </p:blipFill>
        <p:spPr>
          <a:xfrm>
            <a:off x="4078605" y="4337685"/>
            <a:ext cx="6292215" cy="2388870"/>
          </a:xfrm>
          <a:prstGeom prst="rect">
            <a:avLst/>
          </a:prstGeom>
        </p:spPr>
      </p:pic>
      <p:sp>
        <p:nvSpPr>
          <p:cNvPr id="17" name="文本框 16"/>
          <p:cNvSpPr txBox="1"/>
          <p:nvPr>
            <p:custDataLst>
              <p:tags r:id="rId20"/>
            </p:custDataLst>
          </p:nvPr>
        </p:nvSpPr>
        <p:spPr>
          <a:xfrm>
            <a:off x="9911715" y="4509135"/>
            <a:ext cx="2381250" cy="88328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900" dirty="0" smtClean="0">
                <a:highlight>
                  <a:srgbClr val="00FF00"/>
                </a:highlight>
                <a:latin typeface="微软雅黑 Light" panose="020B0502040204020203" pitchFamily="34" charset="-122"/>
                <a:ea typeface="微软雅黑 Light" panose="020B0502040204020203" pitchFamily="34" charset="-122"/>
              </a:rPr>
              <a:t>电网</a:t>
            </a:r>
            <a:r>
              <a:rPr lang="zh-CN" altLang="en-US" sz="900" dirty="0" smtClean="0">
                <a:highlight>
                  <a:srgbClr val="00FF00"/>
                </a:highlight>
                <a:latin typeface="微软雅黑 Light" panose="020B0502040204020203" pitchFamily="34" charset="-122"/>
                <a:ea typeface="微软雅黑 Light" panose="020B0502040204020203" pitchFamily="34" charset="-122"/>
              </a:rPr>
              <a:t>电压检测</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FF00"/>
                </a:highlight>
                <a:latin typeface="微软雅黑 Light" panose="020B0502040204020203" pitchFamily="34" charset="-122"/>
                <a:ea typeface="微软雅黑 Light" panose="020B0502040204020203" pitchFamily="34" charset="-122"/>
              </a:rPr>
              <a:t>在进入这个状态前已经被使能了，于是相应的功能函数能在任务中跑，这里可以直接查询</a:t>
            </a:r>
            <a:r>
              <a:rPr lang="zh-CN" altLang="en-US" sz="900" dirty="0" smtClean="0">
                <a:highlight>
                  <a:srgbClr val="FFFF00"/>
                </a:highlight>
                <a:latin typeface="微软雅黑 Light" panose="020B0502040204020203" pitchFamily="34" charset="-122"/>
                <a:ea typeface="微软雅黑 Light" panose="020B0502040204020203" pitchFamily="34" charset="-122"/>
              </a:rPr>
              <a:t>结果。</a:t>
            </a:r>
            <a:endParaRPr lang="zh-CN" altLang="en-US" sz="9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highlight>
                  <a:srgbClr val="FF0000"/>
                </a:highlight>
                <a:latin typeface="微软雅黑 Light" panose="020B0502040204020203" pitchFamily="34" charset="-122"/>
                <a:ea typeface="微软雅黑 Light" panose="020B0502040204020203" pitchFamily="34" charset="-122"/>
              </a:rPr>
              <a:t>我的问题是如果这里检测需要比较长的时间，查询的时候还没有检测完，怎么办呢？</a:t>
            </a:r>
            <a:endParaRPr lang="zh-CN" altLang="en-US" sz="9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a:t>
            </a:r>
            <a:r>
              <a:rPr dirty="0" smtClean="0"/>
              <a:t>循环</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2"/>
            </p:custDataLst>
          </p:nvPr>
        </p:nvSpPr>
        <p:spPr>
          <a:xfrm>
            <a:off x="7534910" y="1557020"/>
            <a:ext cx="3973195" cy="405574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（气液两相吸热变成了气态）</a:t>
            </a:r>
            <a:r>
              <a:rPr lang="zh-CN" altLang="en-US" sz="1200" dirty="0" smtClean="0">
                <a:latin typeface="微软雅黑 Light" panose="020B0502040204020203" pitchFamily="34" charset="-122"/>
                <a:ea typeface="微软雅黑 Light" panose="020B0502040204020203" pitchFamily="34" charset="-122"/>
                <a:sym typeface="+mn-ea"/>
              </a:rPr>
              <a:t>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a:t>
            </a:r>
            <a:r>
              <a:rPr lang="zh-CN" altLang="en-US" sz="1200" b="1"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r>
              <a:rPr lang="zh-CN" altLang="en-US" sz="1200" dirty="0" smtClean="0">
                <a:latin typeface="微软雅黑 Light" panose="020B0502040204020203" pitchFamily="34" charset="-122"/>
                <a:ea typeface="微软雅黑 Light" panose="020B0502040204020203" pitchFamily="34" charset="-122"/>
                <a:sym typeface="+mn-ea"/>
              </a:rPr>
              <a:t>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遗留：</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Q1</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：膨胀罐的作用？</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平衡水压波动及部分供水作用：水压过高，水进入膨胀罐，内部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N2</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被压缩，直到压力平衡，反之亦然；</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Q2</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：压缩机工作原理？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highlight>
                  <a:srgbClr val="FF0000"/>
                </a:highlight>
                <a:latin typeface="微软雅黑 Light" panose="020B0502040204020203" pitchFamily="34" charset="-122"/>
                <a:ea typeface="微软雅黑 Light" panose="020B0502040204020203" pitchFamily="34" charset="-122"/>
                <a:sym typeface="+mn-ea"/>
              </a:rPr>
              <a:t>Q3</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：冷凝器、过滤器、电子膨胀阀的工作原理？</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冷凝器</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高温高压气体变成中温高压液体</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膨胀阀</a:t>
            </a:r>
            <a:r>
              <a:rPr lang="en-US" altLang="zh-CN" sz="1200" dirty="0" smtClean="0">
                <a:highlight>
                  <a:srgbClr val="00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00FF00"/>
                </a:highlight>
                <a:latin typeface="微软雅黑 Light" panose="020B0502040204020203" pitchFamily="34" charset="-122"/>
                <a:ea typeface="微软雅黑 Light" panose="020B0502040204020203" pitchFamily="34" charset="-122"/>
                <a:sym typeface="+mn-ea"/>
              </a:rPr>
              <a:t>中温高压液体变成低温低压气液两相</a:t>
            </a:r>
            <a:endParaRPr lang="zh-CN" altLang="en-US" sz="1200" dirty="0" smtClean="0">
              <a:highlight>
                <a:srgbClr val="00FF00"/>
              </a:highlight>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622300" y="908685"/>
            <a:ext cx="5720715" cy="2474595"/>
          </a:xfrm>
          <a:prstGeom prst="rect">
            <a:avLst/>
          </a:prstGeom>
        </p:spPr>
      </p:pic>
      <p:sp>
        <p:nvSpPr>
          <p:cNvPr id="15" name="文本框 14"/>
          <p:cNvSpPr txBox="1"/>
          <p:nvPr>
            <p:custDataLst>
              <p:tags r:id="rId4"/>
            </p:custDataLst>
          </p:nvPr>
        </p:nvSpPr>
        <p:spPr>
          <a:xfrm>
            <a:off x="4798695" y="2204720"/>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5"/>
          <a:stretch>
            <a:fillRect/>
          </a:stretch>
        </p:blipFill>
        <p:spPr>
          <a:xfrm>
            <a:off x="622300" y="3573145"/>
            <a:ext cx="5720715" cy="3257550"/>
          </a:xfrm>
          <a:prstGeom prst="rect">
            <a:avLst/>
          </a:prstGeom>
        </p:spPr>
      </p:pic>
      <p:sp>
        <p:nvSpPr>
          <p:cNvPr id="7" name="文本框 6"/>
          <p:cNvSpPr txBox="1"/>
          <p:nvPr>
            <p:custDataLst>
              <p:tags r:id="rId6"/>
            </p:custDataLst>
          </p:nvPr>
        </p:nvSpPr>
        <p:spPr>
          <a:xfrm>
            <a:off x="6311265" y="2276475"/>
            <a:ext cx="59499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6238875"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8"/>
            </p:custDataLst>
          </p:nvPr>
        </p:nvSpPr>
        <p:spPr>
          <a:xfrm>
            <a:off x="27432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780665"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2850515" y="1196975"/>
            <a:ext cx="5911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215005" y="1930400"/>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2"/>
            </p:custDataLst>
          </p:nvPr>
        </p:nvSpPr>
        <p:spPr>
          <a:xfrm>
            <a:off x="2647315" y="220535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3"/>
            </p:custDataLst>
          </p:nvPr>
        </p:nvSpPr>
        <p:spPr>
          <a:xfrm>
            <a:off x="1342390" y="1772920"/>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4"/>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flipH="1">
            <a:off x="2278380" y="1993900"/>
            <a:ext cx="72390" cy="28321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3935095" y="3162300"/>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6"/>
            </p:custDataLst>
          </p:nvPr>
        </p:nvSpPr>
        <p:spPr>
          <a:xfrm>
            <a:off x="4726940" y="2708910"/>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氟双循环，基本</a:t>
            </a:r>
            <a:r>
              <a:rPr dirty="0" smtClean="0"/>
              <a:t>布局</a:t>
            </a:r>
            <a:endParaRPr dirty="0" smtClean="0"/>
          </a:p>
        </p:txBody>
      </p:sp>
      <p:pic>
        <p:nvPicPr>
          <p:cNvPr id="18" name="图片 17"/>
          <p:cNvPicPr>
            <a:picLocks noChangeAspect="1"/>
          </p:cNvPicPr>
          <p:nvPr/>
        </p:nvPicPr>
        <p:blipFill>
          <a:blip r:embed="rId1"/>
          <a:stretch>
            <a:fillRect/>
          </a:stretch>
        </p:blipFill>
        <p:spPr>
          <a:xfrm>
            <a:off x="622935" y="1340485"/>
            <a:ext cx="8610600" cy="482346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21665" y="908685"/>
            <a:ext cx="5649278" cy="249459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自然冷</a:t>
            </a:r>
            <a:r>
              <a:rPr dirty="0" smtClean="0"/>
              <a:t>却</a:t>
            </a:r>
            <a:endParaRPr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sym typeface="+mn-ea"/>
              </a:rPr>
              <a:t>Liquid Chiller for Energy</a:t>
            </a:r>
            <a:r>
              <a:rPr lang="en-US" altLang="zh-CN" sz="1200" b="1" i="1" dirty="0" smtClean="0">
                <a:latin typeface="微软雅黑 Light" panose="020B0502040204020203" pitchFamily="34" charset="-122"/>
                <a:ea typeface="微软雅黑 Light" panose="020B0502040204020203" pitchFamily="34" charset="-122"/>
                <a:sym typeface="+mn-ea"/>
              </a:rPr>
              <a:t> </a:t>
            </a:r>
            <a:r>
              <a:rPr lang="zh-CN" altLang="en-US" sz="1200" b="1" i="1" dirty="0" smtClean="0">
                <a:latin typeface="微软雅黑 Light" panose="020B0502040204020203" pitchFamily="34" charset="-122"/>
                <a:ea typeface="微软雅黑 Light" panose="020B0502040204020203" pitchFamily="34" charset="-122"/>
                <a:sym typeface="+mn-ea"/>
              </a:rPr>
              <a:t>Storage System (Plug-in Frame)</a:t>
            </a:r>
            <a:endParaRPr lang="en-US" altLang="zh-CN" sz="1200" b="1" i="1" dirty="0" smtClean="0">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3"/>
            </p:custDataLst>
          </p:nvPr>
        </p:nvSpPr>
        <p:spPr>
          <a:xfrm>
            <a:off x="7534910" y="1557020"/>
            <a:ext cx="3973195" cy="3456305"/>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基本原理：</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水循环：</a:t>
            </a:r>
            <a:r>
              <a:rPr lang="zh-CN" altLang="en-US" sz="1200" dirty="0" smtClean="0">
                <a:latin typeface="微软雅黑 Light" panose="020B0502040204020203" pitchFamily="34" charset="-122"/>
                <a:ea typeface="微软雅黑 Light" panose="020B0502040204020203" pitchFamily="34" charset="-122"/>
                <a:sym typeface="+mn-ea"/>
              </a:rPr>
              <a:t>冷媒经水泵升压后进入板式换热器，在换热器</a:t>
            </a:r>
            <a:r>
              <a:rPr lang="zh-CN" altLang="en-US" sz="1200" dirty="0" smtClean="0">
                <a:latin typeface="微软雅黑 Light" panose="020B0502040204020203" pitchFamily="34" charset="-122"/>
                <a:ea typeface="微软雅黑 Light" panose="020B0502040204020203" pitchFamily="34" charset="-122"/>
                <a:sym typeface="+mn-ea"/>
              </a:rPr>
              <a:t>中制冷剂（</a:t>
            </a:r>
            <a:r>
              <a:rPr lang="zh-CN" altLang="en-US" sz="1200" dirty="0" smtClean="0">
                <a:latin typeface="微软雅黑 Light" panose="020B0502040204020203" pitchFamily="34" charset="-122"/>
                <a:ea typeface="微软雅黑 Light" panose="020B0502040204020203" pitchFamily="34" charset="-122"/>
                <a:sym typeface="+mn-ea"/>
              </a:rPr>
              <a:t>氟）进行定压蒸发吸热过程，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冷媒经过与制冷剂换热，达到设定温度后供至液冷板</a:t>
            </a:r>
            <a:r>
              <a:rPr lang="zh-CN" altLang="en-US" sz="1200" dirty="0" smtClean="0">
                <a:latin typeface="微软雅黑 Light" panose="020B0502040204020203" pitchFamily="34" charset="-122"/>
                <a:ea typeface="微软雅黑 Light" panose="020B0502040204020203" pitchFamily="34" charset="-122"/>
                <a:sym typeface="+mn-ea"/>
              </a:rPr>
              <a:t>，吸收电池热量后的冷媒重回水泵入口，完成供液循环；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a:t>
            </a:r>
            <a:r>
              <a:rPr lang="en-US" altLang="zh-CN" sz="1200" dirty="0" smtClean="0">
                <a:latin typeface="微软雅黑 Light" panose="020B0502040204020203" pitchFamily="34" charset="-122"/>
                <a:ea typeface="微软雅黑 Light" panose="020B0502040204020203" pitchFamily="34" charset="-122"/>
                <a:sym typeface="+mn-ea"/>
              </a:rPr>
              <a:t>PTC</a:t>
            </a:r>
            <a:r>
              <a:rPr lang="zh-CN" altLang="en-US" sz="1200" dirty="0" smtClean="0">
                <a:latin typeface="微软雅黑 Light" panose="020B0502040204020203" pitchFamily="34" charset="-122"/>
                <a:ea typeface="微软雅黑 Light" panose="020B0502040204020203" pitchFamily="34" charset="-122"/>
                <a:sym typeface="+mn-ea"/>
              </a:rPr>
              <a:t>，可对</a:t>
            </a:r>
            <a:r>
              <a:rPr lang="zh-CN" altLang="en-US" sz="1200" dirty="0" smtClean="0">
                <a:latin typeface="微软雅黑 Light" panose="020B0502040204020203" pitchFamily="34" charset="-122"/>
                <a:ea typeface="微软雅黑 Light" panose="020B0502040204020203" pitchFamily="34" charset="-122"/>
                <a:sym typeface="+mn-ea"/>
              </a:rPr>
              <a:t>冷媒加热；</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水循环管路中设置补液口，作为冷</a:t>
            </a:r>
            <a:r>
              <a:rPr lang="zh-CN" altLang="en-US" sz="1200" dirty="0" smtClean="0">
                <a:latin typeface="微软雅黑 Light" panose="020B0502040204020203" pitchFamily="34" charset="-122"/>
                <a:ea typeface="微软雅黑 Light" panose="020B0502040204020203" pitchFamily="34" charset="-122"/>
                <a:sym typeface="+mn-ea"/>
              </a:rPr>
              <a:t>媒加注接口；</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氟循环：</a:t>
            </a:r>
            <a:r>
              <a:rPr lang="zh-CN" altLang="en-US" sz="1200" dirty="0" smtClean="0">
                <a:latin typeface="微软雅黑 Light" panose="020B0502040204020203" pitchFamily="34" charset="-122"/>
                <a:ea typeface="微软雅黑 Light" panose="020B0502040204020203" pitchFamily="34" charset="-122"/>
                <a:sym typeface="+mn-ea"/>
              </a:rPr>
              <a:t>系统中的制冷散热单元为压缩制冷循环，吸收了储能单元热量的冷媒通过板式换热器将热量传递给制冷剂（氟），制冷剂在换热器中完成换热后进入压缩机，经压缩机压缩后进入冷凝器，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冷凝器采用强制风冷形式对制冷剂进行散热完成冷凝过程</a:t>
            </a:r>
            <a:r>
              <a:rPr lang="zh-CN" altLang="en-US" sz="1200" dirty="0" smtClean="0">
                <a:latin typeface="微软雅黑 Light" panose="020B0502040204020203" pitchFamily="34" charset="-122"/>
                <a:ea typeface="微软雅黑 Light" panose="020B0502040204020203" pitchFamily="34" charset="-122"/>
                <a:sym typeface="+mn-ea"/>
              </a:rPr>
              <a:t>，经过冷凝的制冷剂在节流阀中完成等焓节流后通过制冷循环管路回到</a:t>
            </a:r>
            <a:r>
              <a:rPr lang="zh-CN" altLang="en-US" sz="1200" dirty="0" smtClean="0">
                <a:latin typeface="微软雅黑 Light" panose="020B0502040204020203" pitchFamily="34" charset="-122"/>
                <a:ea typeface="微软雅黑 Light" panose="020B0502040204020203" pitchFamily="34" charset="-122"/>
                <a:sym typeface="+mn-ea"/>
              </a:rPr>
              <a:t>换热器，完成整个制冷循环。</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r>
              <a:rPr lang="zh-CN" altLang="en-US" sz="1200" dirty="0" smtClean="0">
                <a:latin typeface="微软雅黑 Light" panose="020B0502040204020203" pitchFamily="34" charset="-122"/>
                <a:ea typeface="微软雅黑 Light" panose="020B0502040204020203" pitchFamily="34" charset="-122"/>
                <a:sym typeface="+mn-ea"/>
              </a:rPr>
              <a:t>自然冷：压缩机不工作，水循环直接通过自然冷却散热器对外散热；</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为啥还要经过板式换热器呢？</a:t>
            </a: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indent="-171450">
              <a:lnSpc>
                <a:spcPct val="10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4"/>
            </p:custDataLst>
          </p:nvPr>
        </p:nvSpPr>
        <p:spPr>
          <a:xfrm>
            <a:off x="4768850" y="2348865"/>
            <a:ext cx="67818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压缩机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6223000" y="2276475"/>
            <a:ext cx="53594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风扇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6"/>
            </p:custDataLst>
          </p:nvPr>
        </p:nvSpPr>
        <p:spPr>
          <a:xfrm>
            <a:off x="6156960" y="1628775"/>
            <a:ext cx="6673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冷凝</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7"/>
            </p:custDataLst>
          </p:nvPr>
        </p:nvSpPr>
        <p:spPr>
          <a:xfrm>
            <a:off x="417830" y="2276475"/>
            <a:ext cx="65532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液冷</a:t>
            </a:r>
            <a:r>
              <a:rPr lang="zh-CN" altLang="en-US" sz="1200" dirty="0" smtClean="0">
                <a:highlight>
                  <a:srgbClr val="FFFF00"/>
                </a:highlight>
                <a:latin typeface="微软雅黑 Light" panose="020B0502040204020203" pitchFamily="34" charset="-122"/>
                <a:ea typeface="微软雅黑 Light" panose="020B0502040204020203" pitchFamily="34" charset="-122"/>
              </a:rPr>
              <a:t>板</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8"/>
            </p:custDataLst>
          </p:nvPr>
        </p:nvSpPr>
        <p:spPr>
          <a:xfrm>
            <a:off x="2852420" y="2709545"/>
            <a:ext cx="94551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板式换热</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9"/>
            </p:custDataLst>
          </p:nvPr>
        </p:nvSpPr>
        <p:spPr>
          <a:xfrm>
            <a:off x="2791460" y="1196975"/>
            <a:ext cx="50673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水泵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0"/>
            </p:custDataLst>
          </p:nvPr>
        </p:nvSpPr>
        <p:spPr>
          <a:xfrm>
            <a:off x="3215005" y="1858645"/>
            <a:ext cx="462915" cy="2209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PTC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11"/>
            </p:custDataLst>
          </p:nvPr>
        </p:nvSpPr>
        <p:spPr>
          <a:xfrm>
            <a:off x="2628900" y="1983740"/>
            <a:ext cx="6692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12"/>
            </p:custDataLst>
          </p:nvPr>
        </p:nvSpPr>
        <p:spPr>
          <a:xfrm>
            <a:off x="1270635" y="1701165"/>
            <a:ext cx="72580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补液</a:t>
            </a:r>
            <a:r>
              <a:rPr lang="zh-CN" altLang="en-US" sz="1200" dirty="0" smtClean="0">
                <a:highlight>
                  <a:srgbClr val="FFFF00"/>
                </a:highlight>
                <a:latin typeface="微软雅黑 Light" panose="020B0502040204020203" pitchFamily="34" charset="-122"/>
                <a:ea typeface="微软雅黑 Light" panose="020B0502040204020203" pitchFamily="34" charset="-122"/>
              </a:rPr>
              <a:t>口</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13"/>
            </p:custDataLst>
          </p:nvPr>
        </p:nvSpPr>
        <p:spPr>
          <a:xfrm>
            <a:off x="1702435" y="2205355"/>
            <a:ext cx="86804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手动球</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17" name="直接连接符 16"/>
          <p:cNvCxnSpPr/>
          <p:nvPr/>
        </p:nvCxnSpPr>
        <p:spPr>
          <a:xfrm>
            <a:off x="2278380" y="1988820"/>
            <a:ext cx="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14"/>
            </p:custDataLst>
          </p:nvPr>
        </p:nvSpPr>
        <p:spPr>
          <a:xfrm>
            <a:off x="3935095" y="3234055"/>
            <a:ext cx="997585"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电子膨胀</a:t>
            </a:r>
            <a:r>
              <a:rPr lang="zh-CN" altLang="en-US" sz="1200" dirty="0" smtClean="0">
                <a:highlight>
                  <a:srgbClr val="FFFF00"/>
                </a:highlight>
                <a:latin typeface="微软雅黑 Light" panose="020B0502040204020203" pitchFamily="34" charset="-122"/>
                <a:ea typeface="微软雅黑 Light" panose="020B0502040204020203" pitchFamily="34" charset="-122"/>
              </a:rPr>
              <a:t>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5"/>
            </p:custDataLst>
          </p:nvPr>
        </p:nvSpPr>
        <p:spPr>
          <a:xfrm>
            <a:off x="4871085" y="3234055"/>
            <a:ext cx="7200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过滤</a:t>
            </a:r>
            <a:r>
              <a:rPr lang="zh-CN" altLang="en-US" sz="1200" dirty="0" smtClean="0">
                <a:highlight>
                  <a:srgbClr val="FFFF00"/>
                </a:highlight>
                <a:latin typeface="微软雅黑 Light" panose="020B0502040204020203" pitchFamily="34" charset="-122"/>
                <a:ea typeface="微软雅黑 Light" panose="020B0502040204020203" pitchFamily="34" charset="-122"/>
              </a:rPr>
              <a:t>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16"/>
          <a:stretch>
            <a:fillRect/>
          </a:stretch>
        </p:blipFill>
        <p:spPr>
          <a:xfrm>
            <a:off x="621665" y="3488690"/>
            <a:ext cx="5082540" cy="3383280"/>
          </a:xfrm>
          <a:prstGeom prst="rect">
            <a:avLst/>
          </a:prstGeom>
        </p:spPr>
      </p:pic>
      <p:cxnSp>
        <p:nvCxnSpPr>
          <p:cNvPr id="20" name="直接连接符 19"/>
          <p:cNvCxnSpPr/>
          <p:nvPr/>
        </p:nvCxnSpPr>
        <p:spPr>
          <a:xfrm>
            <a:off x="4871085" y="3115310"/>
            <a:ext cx="215900" cy="1695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a:off x="4999990" y="2060575"/>
            <a:ext cx="107950"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5735320" y="2642235"/>
            <a:ext cx="143510" cy="6426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5" name="文本框 24"/>
          <p:cNvSpPr txBox="1"/>
          <p:nvPr>
            <p:custDataLst>
              <p:tags r:id="rId17"/>
            </p:custDataLst>
          </p:nvPr>
        </p:nvSpPr>
        <p:spPr>
          <a:xfrm>
            <a:off x="5591175" y="3234055"/>
            <a:ext cx="872490" cy="220980"/>
          </a:xfrm>
          <a:prstGeom prst="rect">
            <a:avLst/>
          </a:prstGeom>
          <a:noFill/>
        </p:spPr>
        <p:txBody>
          <a:bodyPr wrap="square" rtlCol="0">
            <a:noAutofit/>
          </a:bodyPr>
          <a:p>
            <a:pPr indent="0" algn="ctr">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自然冷却</a:t>
            </a:r>
            <a:r>
              <a:rPr lang="zh-CN" altLang="en-US" sz="1200" dirty="0" smtClean="0">
                <a:highlight>
                  <a:srgbClr val="FFFF00"/>
                </a:highlight>
                <a:latin typeface="微软雅黑 Light" panose="020B0502040204020203" pitchFamily="34" charset="-122"/>
                <a:ea typeface="微软雅黑 Light" panose="020B0502040204020203" pitchFamily="34" charset="-122"/>
              </a:rPr>
              <a:t>散热器</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液冷基本架构与原理，水</a:t>
            </a:r>
            <a:r>
              <a:rPr lang="en-US" altLang="zh-CN" dirty="0" smtClean="0"/>
              <a:t>/</a:t>
            </a:r>
            <a:r>
              <a:rPr dirty="0" smtClean="0"/>
              <a:t>氟双循环</a:t>
            </a:r>
            <a:r>
              <a:rPr lang="en-US" altLang="zh-CN" dirty="0" smtClean="0"/>
              <a:t>+</a:t>
            </a:r>
            <a:r>
              <a:rPr dirty="0" smtClean="0"/>
              <a:t>风盘</a:t>
            </a:r>
            <a:endParaRPr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制冷量理论</a:t>
            </a:r>
            <a:r>
              <a:rPr dirty="0" smtClean="0"/>
              <a:t>计算</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
        <p:nvSpPr>
          <p:cNvPr id="2" name="文本框 1"/>
          <p:cNvSpPr txBox="1"/>
          <p:nvPr>
            <p:custDataLst>
              <p:tags r:id="rId2"/>
            </p:custDataLst>
          </p:nvPr>
        </p:nvSpPr>
        <p:spPr>
          <a:xfrm>
            <a:off x="694690" y="1268095"/>
            <a:ext cx="2805430" cy="2166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电芯制冷需求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假设单</a:t>
            </a:r>
            <a:r>
              <a:rPr lang="zh-CN" altLang="en-US" sz="1200" dirty="0" smtClean="0">
                <a:latin typeface="微软雅黑 Light" panose="020B0502040204020203" pitchFamily="34" charset="-122"/>
                <a:ea typeface="微软雅黑 Light" panose="020B0502040204020203" pitchFamily="34" charset="-122"/>
              </a:rPr>
              <a:t>颗电芯发热功率</a:t>
            </a:r>
            <a:r>
              <a:rPr lang="en-US" altLang="zh-CN" sz="1200" dirty="0" smtClean="0">
                <a:latin typeface="微软雅黑 Light" panose="020B0502040204020203" pitchFamily="34" charset="-122"/>
                <a:ea typeface="微软雅黑 Light" panose="020B0502040204020203" pitchFamily="34" charset="-122"/>
              </a:rPr>
              <a:t>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则总电芯发热功率</a:t>
            </a:r>
            <a:r>
              <a:rPr lang="en-US" altLang="zh-CN" sz="1200" dirty="0" smtClean="0">
                <a:latin typeface="微软雅黑 Light" panose="020B0502040204020203" pitchFamily="34" charset="-122"/>
                <a:ea typeface="微软雅黑 Light" panose="020B0502040204020203" pitchFamily="34" charset="-122"/>
              </a:rPr>
              <a:t>P0 = n * Pcell</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 </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假设电芯</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允许最大温升为∆</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则电芯发热量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Q = C*m*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则电芯吸收的热功率</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P1 = Q/t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则额外的功率都作为制冷符合</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P0 - P1</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考虑一定的裕量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 * (P0 - P1)</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框 5"/>
          <p:cNvSpPr txBox="1"/>
          <p:nvPr>
            <p:custDataLst>
              <p:tags r:id="rId3"/>
            </p:custDataLst>
          </p:nvPr>
        </p:nvSpPr>
        <p:spPr>
          <a:xfrm>
            <a:off x="3500120" y="2060575"/>
            <a:ext cx="2179955" cy="6191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极端情况就</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直接把</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P1</a:t>
            </a:r>
            <a:r>
              <a:rPr lang="zh-CN" altLang="en-US"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考虑为</a:t>
            </a:r>
            <a:r>
              <a:rPr lang="en-US" altLang="zh-CN" sz="1200" dirty="0" smtClean="0">
                <a:solidFill>
                  <a:srgbClr val="FF0000"/>
                </a:solidFill>
                <a:highlight>
                  <a:srgbClr val="FFFF00"/>
                </a:highlight>
                <a:latin typeface="微软雅黑 Light" panose="020B0502040204020203" pitchFamily="34" charset="-122"/>
                <a:ea typeface="微软雅黑 Light" panose="020B0502040204020203" pitchFamily="34" charset="-122"/>
              </a:rPr>
              <a:t>0</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电池连续充放，</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t→</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无穷</a:t>
            </a:r>
            <a:endPar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171450" indent="-171450" algn="l">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电池温度已经很高，</a:t>
            </a:r>
            <a:r>
              <a:rPr lang="zh-CN" altLang="en-US"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T</a:t>
            </a: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rPr>
              <a:t>→0</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cxnSp>
        <p:nvCxnSpPr>
          <p:cNvPr id="26" name="直接连接符 25"/>
          <p:cNvCxnSpPr/>
          <p:nvPr/>
        </p:nvCxnSpPr>
        <p:spPr>
          <a:xfrm flipV="1">
            <a:off x="2782570" y="2351405"/>
            <a:ext cx="717550" cy="35750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4"/>
            </p:custDataLst>
          </p:nvPr>
        </p:nvSpPr>
        <p:spPr>
          <a:xfrm>
            <a:off x="694690" y="3573145"/>
            <a:ext cx="2805430" cy="24530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rPr>
              <a:t>柜体制冷需求</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环境热量通过壳体、保温棉后传递至柜体内空气温度，热阻主要存在于保温棉，壳体温差相对于保温棉温差较小，计算时考虑保温棉的热量传递。</a:t>
            </a:r>
            <a:endParaRPr lang="zh-CN" altLang="en-US" sz="1200" dirty="0" smtClean="0">
              <a:latin typeface="微软雅黑 Light" panose="020B0502040204020203" pitchFamily="34" charset="-122"/>
              <a:ea typeface="微软雅黑 Light" panose="020B0502040204020203" pitchFamily="34" charset="-122"/>
              <a:sym typeface="+mn-ea"/>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rPr>
              <a:t>P = K * A * ΔT / L</a:t>
            </a:r>
            <a:endParaRPr lang="en-US" altLang="zh-CN" sz="1200" dirty="0" smtClean="0">
              <a:highlight>
                <a:srgbClr val="FFFF00"/>
              </a:highlight>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—P</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为热传导散热量</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—K</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为保温棉导热系数</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W/m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C</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为柜体表面积</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en-US" altLang="zh-CN" sz="1200" baseline="30000" dirty="0" smtClean="0">
                <a:latin typeface="微软雅黑 Light" panose="020B0502040204020203" pitchFamily="34" charset="-122"/>
                <a:ea typeface="微软雅黑 Light" panose="020B0502040204020203" pitchFamily="34" charset="-122"/>
                <a:cs typeface="微软雅黑 Light" panose="020B0502040204020203" pitchFamily="34" charset="-122"/>
              </a:rPr>
              <a:t>2</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ΔT</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为保温棉两侧的温差°</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—L</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为保温棉的厚度</a:t>
            </a:r>
            <a:r>
              <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m</a:t>
            </a:r>
            <a:r>
              <a:rPr lang="zh-CN" altLang="en-US" sz="1200" dirty="0" smtClean="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a:p>
            <a:pPr indent="0">
              <a:lnSpc>
                <a:spcPct val="100000"/>
              </a:lnSpc>
              <a:buFont typeface="Wingdings" panose="05000000000000000000" charset="0"/>
              <a:buNone/>
            </a:pPr>
            <a:endParaRPr lang="en-US" altLang="zh-CN" sz="1200" dirty="0" smtClean="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文本框 28"/>
          <p:cNvSpPr txBox="1"/>
          <p:nvPr>
            <p:custDataLst>
              <p:tags r:id="rId5"/>
            </p:custDataLst>
          </p:nvPr>
        </p:nvSpPr>
        <p:spPr>
          <a:xfrm>
            <a:off x="3500120" y="4725035"/>
            <a:ext cx="2179955" cy="41973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这里可能还没有考虑太阳辐射的</a:t>
            </a:r>
            <a:r>
              <a:rPr lang="zh-CN" altLang="en-US" sz="1200" dirty="0" smtClean="0">
                <a:highlight>
                  <a:srgbClr val="FFFF00"/>
                </a:highlight>
                <a:latin typeface="微软雅黑 Light" panose="020B0502040204020203" pitchFamily="34" charset="-122"/>
                <a:ea typeface="微软雅黑 Light" panose="020B0502040204020203" pitchFamily="34" charset="-122"/>
              </a:rPr>
              <a:t>影响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0" name="图片 3" descr="D:\工商业储能项目\暖通\液冷方案\液冷外部管路.png液冷外部管路"/>
          <p:cNvPicPr>
            <a:picLocks noChangeAspect="1"/>
          </p:cNvPicPr>
          <p:nvPr/>
        </p:nvPicPr>
        <p:blipFill>
          <a:blip r:embed="rId6"/>
          <a:srcRect/>
          <a:stretch>
            <a:fillRect/>
          </a:stretch>
        </p:blipFill>
        <p:spPr>
          <a:xfrm>
            <a:off x="6095365" y="2132965"/>
            <a:ext cx="5726430" cy="3923030"/>
          </a:xfrm>
          <a:prstGeom prst="rect">
            <a:avLst/>
          </a:prstGeom>
          <a:noFill/>
          <a:ln>
            <a:noFill/>
          </a:ln>
        </p:spPr>
      </p:pic>
      <p:sp>
        <p:nvSpPr>
          <p:cNvPr id="31" name="文本框 30"/>
          <p:cNvSpPr txBox="1"/>
          <p:nvPr>
            <p:custDataLst>
              <p:tags r:id="rId7"/>
            </p:custDataLst>
          </p:nvPr>
        </p:nvSpPr>
        <p:spPr>
          <a:xfrm>
            <a:off x="8399145" y="1629410"/>
            <a:ext cx="126746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排气阀，</a:t>
            </a:r>
            <a:r>
              <a:rPr lang="zh-CN" altLang="en-US" sz="1200" dirty="0" smtClean="0">
                <a:highlight>
                  <a:srgbClr val="FF0000"/>
                </a:highlight>
                <a:latin typeface="微软雅黑 Light" panose="020B0502040204020203" pitchFamily="34" charset="-122"/>
                <a:ea typeface="微软雅黑 Light" panose="020B0502040204020203" pitchFamily="34" charset="-122"/>
              </a:rPr>
              <a:t>啥用？</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cxnSp>
        <p:nvCxnSpPr>
          <p:cNvPr id="32" name="直接连接符 31"/>
          <p:cNvCxnSpPr/>
          <p:nvPr/>
        </p:nvCxnSpPr>
        <p:spPr>
          <a:xfrm flipH="1">
            <a:off x="7463155" y="1917065"/>
            <a:ext cx="115189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a:off x="8615045" y="1917065"/>
            <a:ext cx="1080135" cy="7924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8"/>
            </p:custDataLst>
          </p:nvPr>
        </p:nvSpPr>
        <p:spPr>
          <a:xfrm>
            <a:off x="8831580" y="6093460"/>
            <a:ext cx="728980" cy="265430"/>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排</a:t>
            </a:r>
            <a:r>
              <a:rPr lang="zh-CN" altLang="en-US" sz="1200" dirty="0" smtClean="0">
                <a:highlight>
                  <a:srgbClr val="FFFF00"/>
                </a:highlight>
                <a:latin typeface="微软雅黑 Light" panose="020B0502040204020203" pitchFamily="34" charset="-122"/>
                <a:ea typeface="微软雅黑 Light" panose="020B0502040204020203" pitchFamily="34" charset="-122"/>
              </a:rPr>
              <a:t>水阀</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35" name="直接连接符 34"/>
          <p:cNvCxnSpPr>
            <a:stCxn id="34" idx="0"/>
          </p:cNvCxnSpPr>
          <p:nvPr/>
        </p:nvCxnSpPr>
        <p:spPr>
          <a:xfrm flipH="1" flipV="1">
            <a:off x="8327390" y="5733415"/>
            <a:ext cx="86868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6" name="直接连接符 35"/>
          <p:cNvCxnSpPr>
            <a:stCxn id="34" idx="0"/>
          </p:cNvCxnSpPr>
          <p:nvPr/>
        </p:nvCxnSpPr>
        <p:spPr>
          <a:xfrm flipV="1">
            <a:off x="9196070" y="5733415"/>
            <a:ext cx="12915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9"/>
            </p:custDataLst>
          </p:nvPr>
        </p:nvSpPr>
        <p:spPr>
          <a:xfrm>
            <a:off x="5871210" y="6093460"/>
            <a:ext cx="2620010" cy="288925"/>
          </a:xfrm>
          <a:prstGeom prst="rect">
            <a:avLst/>
          </a:prstGeom>
          <a:noFill/>
        </p:spPr>
        <p:txBody>
          <a:bodyPr wrap="square" rtlCol="0">
            <a:noAutofit/>
          </a:bodyPr>
          <a:p>
            <a:pPr indent="0" algn="l">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另外还有关于管道压力</a:t>
            </a:r>
            <a:r>
              <a:rPr lang="zh-CN" altLang="en-US" sz="1200" dirty="0" smtClean="0">
                <a:highlight>
                  <a:srgbClr val="FF0000"/>
                </a:highlight>
                <a:latin typeface="微软雅黑 Light" panose="020B0502040204020203" pitchFamily="34" charset="-122"/>
                <a:ea typeface="微软雅黑 Light" panose="020B0502040204020203" pitchFamily="34" charset="-122"/>
              </a:rPr>
              <a:t>设计的问题？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液冷维护</a:t>
            </a:r>
            <a:r>
              <a:rPr dirty="0" smtClean="0"/>
              <a:t>操作</a:t>
            </a:r>
            <a:endParaRPr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zh-CN" altLang="en-US" sz="1200" b="1" i="1" dirty="0" smtClean="0">
                <a:latin typeface="微软雅黑 Light" panose="020B0502040204020203" pitchFamily="34" charset="-122"/>
                <a:ea typeface="微软雅黑 Light" panose="020B0502040204020203" pitchFamily="34" charset="-122"/>
                <a:sym typeface="+mn-ea"/>
              </a:rPr>
              <a:t>工商业储能液冷系统设计</a:t>
            </a:r>
            <a:r>
              <a:rPr lang="zh-CN" altLang="en-US" sz="1200" b="1" i="1" dirty="0" smtClean="0">
                <a:latin typeface="微软雅黑 Light" panose="020B0502040204020203" pitchFamily="34" charset="-122"/>
                <a:ea typeface="微软雅黑 Light" panose="020B0502040204020203" pitchFamily="34" charset="-122"/>
                <a:sym typeface="+mn-ea"/>
              </a:rPr>
              <a:t>方案》</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a:t>
            </a:r>
            <a:r>
              <a:rPr dirty="0" smtClean="0">
                <a:sym typeface="+mn-ea"/>
              </a:rPr>
              <a:t>周期：</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1"/>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2"/>
          <a:stretch>
            <a:fillRect/>
          </a:stretch>
        </p:blipFill>
        <p:spPr>
          <a:xfrm>
            <a:off x="622935" y="908685"/>
            <a:ext cx="5686425" cy="3091815"/>
          </a:xfrm>
          <a:prstGeom prst="rect">
            <a:avLst/>
          </a:prstGeom>
        </p:spPr>
      </p:pic>
      <p:pic>
        <p:nvPicPr>
          <p:cNvPr id="4" name="图片 3"/>
          <p:cNvPicPr>
            <a:picLocks noChangeAspect="1"/>
          </p:cNvPicPr>
          <p:nvPr/>
        </p:nvPicPr>
        <p:blipFill>
          <a:blip r:embed="rId3"/>
          <a:srcRect r="55040" b="60157"/>
          <a:stretch>
            <a:fillRect/>
          </a:stretch>
        </p:blipFill>
        <p:spPr>
          <a:xfrm>
            <a:off x="766445" y="4293235"/>
            <a:ext cx="3744595" cy="2188845"/>
          </a:xfrm>
          <a:prstGeom prst="rect">
            <a:avLst/>
          </a:prstGeom>
        </p:spPr>
      </p:pic>
      <p:pic>
        <p:nvPicPr>
          <p:cNvPr id="7" name="图片 6"/>
          <p:cNvPicPr>
            <a:picLocks noChangeAspect="1"/>
          </p:cNvPicPr>
          <p:nvPr/>
        </p:nvPicPr>
        <p:blipFill>
          <a:blip r:embed="rId3"/>
          <a:srcRect l="55337" b="60157"/>
          <a:stretch>
            <a:fillRect/>
          </a:stretch>
        </p:blipFill>
        <p:spPr>
          <a:xfrm>
            <a:off x="5158740" y="4220845"/>
            <a:ext cx="3719830" cy="2188845"/>
          </a:xfrm>
          <a:prstGeom prst="rect">
            <a:avLst/>
          </a:prstGeom>
        </p:spPr>
      </p:pic>
      <p:sp>
        <p:nvSpPr>
          <p:cNvPr id="9" name="矩形 8"/>
          <p:cNvSpPr/>
          <p:nvPr/>
        </p:nvSpPr>
        <p:spPr>
          <a:xfrm>
            <a:off x="2062480"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2783205" y="6021070"/>
            <a:ext cx="2202180" cy="58737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cxnSp>
        <p:nvCxnSpPr>
          <p:cNvPr id="26" name="直接连接符 25"/>
          <p:cNvCxnSpPr/>
          <p:nvPr/>
        </p:nvCxnSpPr>
        <p:spPr>
          <a:xfrm flipH="1">
            <a:off x="2062480" y="3786505"/>
            <a:ext cx="144145" cy="5060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2639060"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2741295" y="3860800"/>
            <a:ext cx="263334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5"/>
            </p:custDataLst>
          </p:nvPr>
        </p:nvSpPr>
        <p:spPr>
          <a:xfrm>
            <a:off x="7174865" y="5970905"/>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矩形 12"/>
          <p:cNvSpPr/>
          <p:nvPr/>
        </p:nvSpPr>
        <p:spPr>
          <a:xfrm>
            <a:off x="2926715"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rcRect t="51373" r="55041" b="9305"/>
          <a:stretch>
            <a:fillRect/>
          </a:stretch>
        </p:blipFill>
        <p:spPr>
          <a:xfrm>
            <a:off x="6599555" y="1133475"/>
            <a:ext cx="3744595" cy="2160270"/>
          </a:xfrm>
          <a:prstGeom prst="rect">
            <a:avLst/>
          </a:prstGeom>
        </p:spPr>
      </p:pic>
      <p:cxnSp>
        <p:nvCxnSpPr>
          <p:cNvPr id="15" name="直接连接符 14"/>
          <p:cNvCxnSpPr/>
          <p:nvPr/>
        </p:nvCxnSpPr>
        <p:spPr>
          <a:xfrm>
            <a:off x="2947035" y="1052830"/>
            <a:ext cx="3796030"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6"/>
            </p:custDataLst>
          </p:nvPr>
        </p:nvSpPr>
        <p:spPr>
          <a:xfrm>
            <a:off x="8806815" y="2912745"/>
            <a:ext cx="2816225" cy="151574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FF0000"/>
                </a:highlight>
                <a:latin typeface="微软雅黑 Light" panose="020B0502040204020203" pitchFamily="34" charset="-122"/>
                <a:ea typeface="微软雅黑 Light" panose="020B0502040204020203" pitchFamily="34" charset="-122"/>
              </a:rPr>
              <a:t>可能会考虑结电容</a:t>
            </a:r>
            <a:r>
              <a:rPr lang="en-US" altLang="zh-CN" sz="1200" dirty="0" smtClean="0">
                <a:highlight>
                  <a:srgbClr val="FF0000"/>
                </a:highlight>
                <a:latin typeface="微软雅黑 Light" panose="020B0502040204020203" pitchFamily="34" charset="-122"/>
                <a:ea typeface="微软雅黑 Light" panose="020B0502040204020203" pitchFamily="34" charset="-122"/>
              </a:rPr>
              <a:t>Cd</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这里为啥不把电源</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r>
              <a:rPr lang="zh-CN" altLang="en-US" sz="1200" dirty="0" smtClean="0">
                <a:highlight>
                  <a:srgbClr val="00FF00"/>
                </a:highlight>
                <a:latin typeface="微软雅黑 Light" panose="020B0502040204020203" pitchFamily="34" charset="-122"/>
                <a:ea typeface="微软雅黑 Light" panose="020B0502040204020203" pitchFamily="34" charset="-122"/>
              </a:rPr>
              <a:t>画在回路里呢？因为所有电容的电流都是</a:t>
            </a:r>
            <a:r>
              <a:rPr lang="en-US" altLang="zh-CN" sz="1200" dirty="0" smtClean="0">
                <a:highlight>
                  <a:srgbClr val="00FF00"/>
                </a:highlight>
                <a:latin typeface="微软雅黑 Light" panose="020B0502040204020203" pitchFamily="34" charset="-122"/>
                <a:ea typeface="微软雅黑 Light" panose="020B0502040204020203" pitchFamily="34" charset="-122"/>
              </a:rPr>
              <a:t>0.5ir</a:t>
            </a:r>
            <a:r>
              <a:rPr lang="zh-CN" altLang="en-US" sz="1200" dirty="0" smtClean="0">
                <a:highlight>
                  <a:srgbClr val="00FF00"/>
                </a:highlight>
                <a:latin typeface="微软雅黑 Light" panose="020B0502040204020203" pitchFamily="34" charset="-122"/>
                <a:ea typeface="微软雅黑 Light" panose="020B0502040204020203" pitchFamily="34" charset="-122"/>
              </a:rPr>
              <a:t>，可以认为流过</a:t>
            </a:r>
            <a:r>
              <a:rPr lang="en-US" altLang="zh-CN" sz="1200" dirty="0" smtClean="0">
                <a:highlight>
                  <a:srgbClr val="00FF00"/>
                </a:highlight>
                <a:latin typeface="微软雅黑 Light" panose="020B0502040204020203" pitchFamily="34" charset="-122"/>
                <a:ea typeface="微软雅黑 Light" panose="020B0502040204020203" pitchFamily="34" charset="-122"/>
              </a:rPr>
              <a:t>C1</a:t>
            </a:r>
            <a:r>
              <a:rPr lang="zh-CN" altLang="en-US" sz="1200" dirty="0" smtClean="0">
                <a:highlight>
                  <a:srgbClr val="00FF00"/>
                </a:highlight>
                <a:latin typeface="微软雅黑 Light" panose="020B0502040204020203" pitchFamily="34" charset="-122"/>
                <a:ea typeface="微软雅黑 Light" panose="020B0502040204020203" pitchFamily="34" charset="-122"/>
              </a:rPr>
              <a:t>的电流全部经过了</a:t>
            </a:r>
            <a:r>
              <a:rPr lang="en-US" altLang="zh-CN" sz="1200" dirty="0" smtClean="0">
                <a:highlight>
                  <a:srgbClr val="00FF00"/>
                </a:highlight>
                <a:latin typeface="微软雅黑 Light" panose="020B0502040204020203" pitchFamily="34" charset="-122"/>
                <a:ea typeface="微软雅黑 Light" panose="020B0502040204020203" pitchFamily="34" charset="-122"/>
              </a:rPr>
              <a:t>C3</a:t>
            </a:r>
            <a:r>
              <a:rPr lang="zh-CN" altLang="en-US" sz="1200" dirty="0" smtClean="0">
                <a:highlight>
                  <a:srgbClr val="00FF00"/>
                </a:highlight>
                <a:latin typeface="微软雅黑 Light" panose="020B0502040204020203" pitchFamily="34" charset="-122"/>
                <a:ea typeface="微软雅黑 Light" panose="020B0502040204020203" pitchFamily="34" charset="-122"/>
              </a:rPr>
              <a:t>，不会经过</a:t>
            </a:r>
            <a:r>
              <a:rPr lang="en-US" altLang="zh-CN" sz="1200" dirty="0" smtClean="0">
                <a:highlight>
                  <a:srgbClr val="00FF00"/>
                </a:highlight>
                <a:latin typeface="微软雅黑 Light" panose="020B0502040204020203" pitchFamily="34" charset="-122"/>
                <a:ea typeface="微软雅黑 Light" panose="020B0502040204020203" pitchFamily="34" charset="-122"/>
              </a:rPr>
              <a:t>Vin</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7" name="右箭头 16"/>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rot="18780000">
            <a:off x="6847840" y="3788410"/>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a:off x="8687435" y="5733415"/>
            <a:ext cx="864235" cy="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7"/>
            </p:custDataLst>
          </p:nvPr>
        </p:nvSpPr>
        <p:spPr>
          <a:xfrm>
            <a:off x="9526270" y="5445760"/>
            <a:ext cx="2487930" cy="1005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如果工作在</a:t>
            </a:r>
            <a:r>
              <a:rPr lang="zh-CN" altLang="en-US" sz="1200" b="1" dirty="0" smtClean="0">
                <a:solidFill>
                  <a:srgbClr val="FF0000"/>
                </a:solidFill>
                <a:highlight>
                  <a:srgbClr val="00FF00"/>
                </a:highlight>
                <a:latin typeface="微软雅黑 Light" panose="020B0502040204020203" pitchFamily="34" charset="-122"/>
                <a:ea typeface="微软雅黑 Light" panose="020B0502040204020203" pitchFamily="34" charset="-122"/>
              </a:rPr>
              <a:t>容性区</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，电流可能已经反向了，此时走</a:t>
            </a:r>
            <a:r>
              <a:rPr lang="en-US" altLang="zh-CN" sz="1200" dirty="0" smtClean="0">
                <a:highlight>
                  <a:srgbClr val="00FF00"/>
                </a:highlight>
                <a:latin typeface="微软雅黑 Light" panose="020B0502040204020203" pitchFamily="34" charset="-122"/>
                <a:ea typeface="微软雅黑 Light" panose="020B0502040204020203" pitchFamily="34" charset="-122"/>
              </a:rPr>
              <a:t>D2/D3</a:t>
            </a:r>
            <a:r>
              <a:rPr lang="zh-CN" altLang="en-US" sz="1200" dirty="0" smtClean="0">
                <a:highlight>
                  <a:srgbClr val="00FF00"/>
                </a:highlight>
                <a:latin typeface="微软雅黑 Light" panose="020B0502040204020203" pitchFamily="34" charset="-122"/>
                <a:ea typeface="微软雅黑 Light" panose="020B0502040204020203" pitchFamily="34" charset="-122"/>
              </a:rPr>
              <a:t>，在</a:t>
            </a:r>
            <a:r>
              <a:rPr lang="en-US" altLang="zh-CN" sz="1200" dirty="0" smtClean="0">
                <a:highlight>
                  <a:srgbClr val="00FF00"/>
                </a:highlight>
                <a:latin typeface="微软雅黑 Light" panose="020B0502040204020203" pitchFamily="34" charset="-122"/>
                <a:ea typeface="微软雅黑 Light" panose="020B0502040204020203" pitchFamily="34" charset="-122"/>
              </a:rPr>
              <a:t>T1/T4</a:t>
            </a:r>
            <a:r>
              <a:rPr lang="zh-CN" altLang="en-US" sz="1200" dirty="0" smtClean="0">
                <a:highlight>
                  <a:srgbClr val="00FF00"/>
                </a:highlight>
                <a:latin typeface="微软雅黑 Light" panose="020B0502040204020203" pitchFamily="34" charset="-122"/>
                <a:ea typeface="微软雅黑 Light" panose="020B0502040204020203" pitchFamily="34" charset="-122"/>
              </a:rPr>
              <a:t>开通时</a:t>
            </a:r>
            <a:r>
              <a:rPr lang="en-US" altLang="zh-CN" sz="1200" dirty="0" smtClean="0">
                <a:highlight>
                  <a:srgbClr val="00FF00"/>
                </a:highlight>
                <a:latin typeface="微软雅黑 Light" panose="020B0502040204020203" pitchFamily="34" charset="-122"/>
                <a:ea typeface="微软雅黑 Light" panose="020B0502040204020203" pitchFamily="34" charset="-122"/>
              </a:rPr>
              <a:t>ZCS</a:t>
            </a:r>
            <a:r>
              <a:rPr lang="zh-CN" altLang="en-US" sz="1200" dirty="0" smtClean="0">
                <a:highlight>
                  <a:srgbClr val="00FF00"/>
                </a:highlight>
                <a:latin typeface="微软雅黑 Light" panose="020B0502040204020203" pitchFamily="34" charset="-122"/>
                <a:ea typeface="微软雅黑 Light" panose="020B0502040204020203" pitchFamily="34" charset="-122"/>
              </a:rPr>
              <a:t>，但</a:t>
            </a:r>
            <a:r>
              <a:rPr lang="zh-CN" altLang="en-US" sz="1200" dirty="0" smtClean="0">
                <a:highlight>
                  <a:srgbClr val="00FF00"/>
                </a:highlight>
                <a:latin typeface="微软雅黑 Light" panose="020B0502040204020203" pitchFamily="34" charset="-122"/>
                <a:ea typeface="微软雅黑 Light" panose="020B0502040204020203" pitchFamily="34" charset="-122"/>
              </a:rPr>
              <a:t>可能发生桥臂直通；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主要原因是普通</a:t>
            </a:r>
            <a:r>
              <a:rPr lang="en-US" altLang="zh-CN" sz="1200" dirty="0" smtClean="0">
                <a:highlight>
                  <a:srgbClr val="FF0000"/>
                </a:highlight>
                <a:latin typeface="微软雅黑 Light" panose="020B0502040204020203" pitchFamily="34" charset="-122"/>
                <a:ea typeface="微软雅黑 Light" panose="020B0502040204020203" pitchFamily="34" charset="-122"/>
              </a:rPr>
              <a:t>Si</a:t>
            </a:r>
            <a:r>
              <a:rPr lang="zh-CN" altLang="en-US" sz="1200" dirty="0" smtClean="0">
                <a:highlight>
                  <a:srgbClr val="FF0000"/>
                </a:highlight>
                <a:latin typeface="微软雅黑 Light" panose="020B0502040204020203" pitchFamily="34" charset="-122"/>
                <a:ea typeface="微软雅黑 Light" panose="020B0502040204020203" pitchFamily="34" charset="-122"/>
              </a:rPr>
              <a:t>的体二极管反向恢复特性特别差！</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rcRect l="55337" r="-298" b="61880"/>
          <a:stretch>
            <a:fillRect/>
          </a:stretch>
        </p:blipFill>
        <p:spPr>
          <a:xfrm>
            <a:off x="6600190" y="1269365"/>
            <a:ext cx="3744595" cy="2088515"/>
          </a:xfrm>
          <a:prstGeom prst="rect">
            <a:avLst/>
          </a:prstGeom>
        </p:spPr>
      </p:pic>
      <p:pic>
        <p:nvPicPr>
          <p:cNvPr id="6" name="图片 5"/>
          <p:cNvPicPr>
            <a:picLocks noChangeAspect="1"/>
          </p:cNvPicPr>
          <p:nvPr/>
        </p:nvPicPr>
        <p:blipFill>
          <a:blip r:embed="rId2"/>
          <a:srcRect l="55633" t="51373" r="277" b="9305"/>
          <a:stretch>
            <a:fillRect/>
          </a:stretch>
        </p:blipFill>
        <p:spPr>
          <a:xfrm>
            <a:off x="190500" y="4364990"/>
            <a:ext cx="3672205" cy="21602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4"/>
          <a:stretch>
            <a:fillRect/>
          </a:stretch>
        </p:blipFill>
        <p:spPr>
          <a:xfrm>
            <a:off x="622935" y="908685"/>
            <a:ext cx="5686425" cy="3091815"/>
          </a:xfrm>
          <a:prstGeom prst="rect">
            <a:avLst/>
          </a:prstGeom>
        </p:spPr>
      </p:pic>
      <p:sp>
        <p:nvSpPr>
          <p:cNvPr id="9" name="矩形 8"/>
          <p:cNvSpPr/>
          <p:nvPr/>
        </p:nvSpPr>
        <p:spPr>
          <a:xfrm>
            <a:off x="3138805" y="908685"/>
            <a:ext cx="53467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flipH="1">
            <a:off x="2134870" y="3933190"/>
            <a:ext cx="86423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3715385" y="908685"/>
            <a:ext cx="26606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2998470" y="908685"/>
            <a:ext cx="8382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862705" y="1125220"/>
            <a:ext cx="288036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7" name="图片 16"/>
          <p:cNvPicPr>
            <a:picLocks noChangeAspect="1"/>
          </p:cNvPicPr>
          <p:nvPr/>
        </p:nvPicPr>
        <p:blipFill>
          <a:blip r:embed="rId1"/>
          <a:srcRect r="55047" b="61880"/>
          <a:stretch>
            <a:fillRect/>
          </a:stretch>
        </p:blipFill>
        <p:spPr>
          <a:xfrm>
            <a:off x="5300345" y="4364990"/>
            <a:ext cx="3743960" cy="2088515"/>
          </a:xfrm>
          <a:prstGeom prst="rect">
            <a:avLst/>
          </a:prstGeom>
        </p:spPr>
      </p:pic>
      <p:cxnSp>
        <p:nvCxnSpPr>
          <p:cNvPr id="18" name="直接连接符 17"/>
          <p:cNvCxnSpPr>
            <a:stCxn id="9" idx="2"/>
          </p:cNvCxnSpPr>
          <p:nvPr/>
        </p:nvCxnSpPr>
        <p:spPr>
          <a:xfrm>
            <a:off x="3406140" y="3848100"/>
            <a:ext cx="211264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93460"/>
            <a:ext cx="2745740" cy="64262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结电容放电完成后，二极管导通，</a:t>
            </a:r>
            <a:r>
              <a:rPr lang="zh-CN" altLang="en-US" sz="1200" dirty="0" smtClean="0">
                <a:highlight>
                  <a:srgbClr val="FF0000"/>
                </a:highlight>
                <a:latin typeface="微软雅黑 Light" panose="020B0502040204020203" pitchFamily="34" charset="-122"/>
                <a:ea typeface="微软雅黑 Light" panose="020B0502040204020203" pitchFamily="34" charset="-122"/>
              </a:rPr>
              <a:t>为啥这时候就能给负载提供电流呢？因为</a:t>
            </a:r>
            <a:r>
              <a:rPr lang="en-US" altLang="zh-CN" sz="1200" dirty="0" smtClean="0">
                <a:highlight>
                  <a:srgbClr val="FF0000"/>
                </a:highlight>
                <a:latin typeface="微软雅黑 Light" panose="020B0502040204020203" pitchFamily="34" charset="-122"/>
                <a:ea typeface="微软雅黑 Light" panose="020B0502040204020203" pitchFamily="34" charset="-122"/>
              </a:rPr>
              <a:t>Vp</a:t>
            </a:r>
            <a:r>
              <a:rPr lang="zh-CN" altLang="en-US" sz="1200" dirty="0" smtClean="0">
                <a:highlight>
                  <a:srgbClr val="FF0000"/>
                </a:highlight>
                <a:latin typeface="微软雅黑 Light" panose="020B0502040204020203" pitchFamily="34" charset="-122"/>
                <a:ea typeface="微软雅黑 Light" panose="020B0502040204020203" pitchFamily="34" charset="-122"/>
              </a:rPr>
              <a:t>上的电压又达到了？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463155" y="6093460"/>
            <a:ext cx="2202180" cy="5111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上电压为</a:t>
            </a:r>
            <a:r>
              <a:rPr lang="en-US" altLang="zh-CN" sz="1200" dirty="0" smtClean="0">
                <a:highlight>
                  <a:srgbClr val="FFFF00"/>
                </a:highlight>
                <a:latin typeface="微软雅黑 Light" panose="020B0502040204020203" pitchFamily="34" charset="-122"/>
                <a:ea typeface="微软雅黑 Light" panose="020B0502040204020203" pitchFamily="34" charset="-122"/>
              </a:rPr>
              <a:t>Vp</a:t>
            </a:r>
            <a:r>
              <a:rPr lang="zh-CN" altLang="en-US" sz="1200" dirty="0" smtClean="0">
                <a:highlight>
                  <a:srgbClr val="FFFF00"/>
                </a:highlight>
                <a:latin typeface="微软雅黑 Light" panose="020B0502040204020203" pitchFamily="34" charset="-122"/>
                <a:ea typeface="微软雅黑 Light" panose="020B0502040204020203" pitchFamily="34" charset="-122"/>
              </a:rPr>
              <a:t>被钳位，等效电路是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7"/>
            </p:custDataLst>
          </p:nvPr>
        </p:nvSpPr>
        <p:spPr>
          <a:xfrm>
            <a:off x="8687435" y="2997200"/>
            <a:ext cx="2202180" cy="5721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此时</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上的电流不足以支撑负载电流，等效电路是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a:t>
            </a:r>
            <a:r>
              <a:rPr lang="en-US" altLang="zh-CN" sz="1200" dirty="0" smtClean="0">
                <a:highlight>
                  <a:srgbClr val="FFFF00"/>
                </a:highlight>
                <a:latin typeface="微软雅黑 Light" panose="020B0502040204020203" pitchFamily="34" charset="-122"/>
                <a:ea typeface="微软雅黑 Light" panose="020B0502040204020203" pitchFamily="34" charset="-122"/>
              </a:rPr>
              <a:t>r+Lm)-Cr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右箭头 23"/>
          <p:cNvSpPr/>
          <p:nvPr/>
        </p:nvSpPr>
        <p:spPr>
          <a:xfrm rot="18900000">
            <a:off x="6743700" y="378904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55322" t="51252" r="-291" b="10234"/>
          <a:stretch>
            <a:fillRect/>
          </a:stretch>
        </p:blipFill>
        <p:spPr>
          <a:xfrm>
            <a:off x="5515610" y="4221480"/>
            <a:ext cx="3745230" cy="2110105"/>
          </a:xfrm>
          <a:prstGeom prst="rect">
            <a:avLst/>
          </a:prstGeom>
        </p:spPr>
      </p:pic>
      <p:pic>
        <p:nvPicPr>
          <p:cNvPr id="8" name="图片 7"/>
          <p:cNvPicPr>
            <a:picLocks noChangeAspect="1"/>
          </p:cNvPicPr>
          <p:nvPr/>
        </p:nvPicPr>
        <p:blipFill>
          <a:blip r:embed="rId1"/>
          <a:srcRect l="-8" t="51252" r="55047" b="10234"/>
          <a:stretch>
            <a:fillRect/>
          </a:stretch>
        </p:blipFill>
        <p:spPr>
          <a:xfrm>
            <a:off x="118110" y="4274185"/>
            <a:ext cx="3744595" cy="2110105"/>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a:t>
            </a:r>
            <a:r>
              <a:rPr dirty="0" smtClean="0">
                <a:sym typeface="+mn-ea"/>
              </a:rPr>
              <a:t>，</a:t>
            </a:r>
            <a:r>
              <a:rPr lang="en-US" altLang="zh-CN" dirty="0" smtClean="0">
                <a:sym typeface="+mn-ea"/>
              </a:rPr>
              <a:t>Lm</a:t>
            </a:r>
            <a:r>
              <a:rPr dirty="0" smtClean="0">
                <a:sym typeface="+mn-ea"/>
              </a:rPr>
              <a:t>部分模态被钳位，开关周期大于谐振周期</a:t>
            </a:r>
            <a:r>
              <a:rPr dirty="0" smtClean="0">
                <a:sym typeface="+mn-ea"/>
              </a:rPr>
              <a:t>：</a:t>
            </a:r>
            <a:r>
              <a:rPr lang="en-US" altLang="zh-CN" i="1" dirty="0" smtClean="0"/>
              <a:t>f</a:t>
            </a:r>
            <a:r>
              <a:rPr lang="en-US" altLang="zh-CN" i="1" baseline="-25000" dirty="0" smtClean="0"/>
              <a:t>s</a:t>
            </a:r>
            <a:r>
              <a:rPr lang="en-US" altLang="zh-CN" dirty="0" smtClean="0"/>
              <a:t> &lt;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3"/>
          <a:stretch>
            <a:fillRect/>
          </a:stretch>
        </p:blipFill>
        <p:spPr>
          <a:xfrm>
            <a:off x="622935" y="908685"/>
            <a:ext cx="5686425" cy="3091815"/>
          </a:xfrm>
          <a:prstGeom prst="rect">
            <a:avLst/>
          </a:prstGeom>
        </p:spPr>
      </p:pic>
      <p:cxnSp>
        <p:nvCxnSpPr>
          <p:cNvPr id="26" name="直接连接符 25"/>
          <p:cNvCxnSpPr>
            <a:stCxn id="13" idx="2"/>
          </p:cNvCxnSpPr>
          <p:nvPr/>
        </p:nvCxnSpPr>
        <p:spPr>
          <a:xfrm flipH="1">
            <a:off x="2134870" y="3848100"/>
            <a:ext cx="1913890" cy="58928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4010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p:nvPr/>
        </p:nvCxnSpPr>
        <p:spPr>
          <a:xfrm>
            <a:off x="4222750" y="3717290"/>
            <a:ext cx="1584325" cy="5041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616200" cy="64262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(Lr+Lm)-Cr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463155" y="6093460"/>
            <a:ext cx="2202180" cy="5937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结电容放电完成后，反并联二极管导通，开始给负载</a:t>
            </a:r>
            <a:r>
              <a:rPr lang="zh-CN" altLang="en-US" sz="1200" dirty="0" smtClean="0">
                <a:highlight>
                  <a:srgbClr val="FFFF00"/>
                </a:highlight>
                <a:latin typeface="微软雅黑 Light" panose="020B0502040204020203" pitchFamily="34" charset="-122"/>
                <a:ea typeface="微软雅黑 Light" panose="020B0502040204020203" pitchFamily="34" charset="-122"/>
              </a:rPr>
              <a:t>供电；</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137660" y="908685"/>
            <a:ext cx="7620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690745"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rcRect l="267" t="52647" r="55081" b="9180"/>
          <a:stretch>
            <a:fillRect/>
          </a:stretch>
        </p:blipFill>
        <p:spPr>
          <a:xfrm>
            <a:off x="6526530" y="1340485"/>
            <a:ext cx="3722370" cy="2088515"/>
          </a:xfrm>
          <a:prstGeom prst="rect">
            <a:avLst/>
          </a:prstGeom>
        </p:spPr>
      </p:pic>
      <p:pic>
        <p:nvPicPr>
          <p:cNvPr id="10" name="图片 9"/>
          <p:cNvPicPr>
            <a:picLocks noChangeAspect="1"/>
          </p:cNvPicPr>
          <p:nvPr/>
        </p:nvPicPr>
        <p:blipFill>
          <a:blip r:embed="rId1"/>
          <a:srcRect l="55286" r="-205" b="60515"/>
          <a:stretch>
            <a:fillRect/>
          </a:stretch>
        </p:blipFill>
        <p:spPr>
          <a:xfrm>
            <a:off x="4942840" y="4292600"/>
            <a:ext cx="3744595" cy="2160270"/>
          </a:xfrm>
          <a:prstGeom prst="rect">
            <a:avLst/>
          </a:prstGeom>
        </p:spPr>
      </p:pic>
      <p:pic>
        <p:nvPicPr>
          <p:cNvPr id="9" name="图片 8"/>
          <p:cNvPicPr>
            <a:picLocks noChangeAspect="1"/>
          </p:cNvPicPr>
          <p:nvPr/>
        </p:nvPicPr>
        <p:blipFill>
          <a:blip r:embed="rId1"/>
          <a:srcRect r="55081" b="60515"/>
          <a:stretch>
            <a:fillRect/>
          </a:stretch>
        </p:blipFill>
        <p:spPr>
          <a:xfrm>
            <a:off x="118110" y="4365625"/>
            <a:ext cx="3744595" cy="2160270"/>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86423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2647315" y="908685"/>
            <a:ext cx="137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3646805" y="1124585"/>
            <a:ext cx="309626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4" idx="2"/>
          </p:cNvCxnSpPr>
          <p:nvPr/>
        </p:nvCxnSpPr>
        <p:spPr>
          <a:xfrm>
            <a:off x="3168650" y="3848100"/>
            <a:ext cx="2134235" cy="6610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759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rPr>
              <a:t>下降到与</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rPr>
              <a:t>电流开始下降，</a:t>
            </a:r>
            <a:r>
              <a:rPr lang="en-US" altLang="zh-CN" sz="1200" dirty="0" smtClean="0">
                <a:highlight>
                  <a:srgbClr val="FFFF00"/>
                </a:highlight>
                <a:latin typeface="微软雅黑 Light" panose="020B0502040204020203" pitchFamily="34" charset="-122"/>
                <a:ea typeface="微软雅黑 Light" panose="020B0502040204020203" pitchFamily="34" charset="-122"/>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2846070" y="908685"/>
            <a:ext cx="64516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573145"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6"/>
            </p:custDataLst>
          </p:nvPr>
        </p:nvSpPr>
        <p:spPr>
          <a:xfrm>
            <a:off x="8806815" y="3056255"/>
            <a:ext cx="2701290" cy="101536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rPr>
              <a:t>T2/T3</a:t>
            </a:r>
            <a:r>
              <a:rPr lang="zh-CN" altLang="en-US" sz="1200" dirty="0" smtClean="0">
                <a:highlight>
                  <a:srgbClr val="FFFF00"/>
                </a:highlight>
                <a:latin typeface="微软雅黑 Light" panose="020B0502040204020203" pitchFamily="34" charset="-122"/>
                <a:ea typeface="微软雅黑 Light" panose="020B0502040204020203" pitchFamily="34" charset="-122"/>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rPr>
              <a:t>谐振电路；</a:t>
            </a:r>
            <a:r>
              <a:rPr lang="zh-CN" altLang="en-US" sz="1200" dirty="0" smtClean="0">
                <a:highlight>
                  <a:srgbClr val="00FF00"/>
                </a:highlight>
                <a:latin typeface="微软雅黑 Light" panose="020B0502040204020203" pitchFamily="34" charset="-122"/>
                <a:ea typeface="微软雅黑 Light" panose="020B0502040204020203" pitchFamily="34" charset="-122"/>
              </a:rPr>
              <a:t>设计死区时间一定要大于这个模态的时间；</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9020000">
            <a:off x="6814820" y="37979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8" name="图片 7"/>
          <p:cNvPicPr>
            <a:picLocks noChangeAspect="1"/>
          </p:cNvPicPr>
          <p:nvPr/>
        </p:nvPicPr>
        <p:blipFill>
          <a:blip r:embed="rId1"/>
          <a:stretch>
            <a:fillRect/>
          </a:stretch>
        </p:blipFill>
        <p:spPr>
          <a:xfrm>
            <a:off x="478155" y="909320"/>
            <a:ext cx="6242050" cy="1363345"/>
          </a:xfrm>
          <a:prstGeom prst="rect">
            <a:avLst/>
          </a:prstGeom>
        </p:spPr>
      </p:pic>
      <p:sp>
        <p:nvSpPr>
          <p:cNvPr id="9" name="矩形 8"/>
          <p:cNvSpPr/>
          <p:nvPr/>
        </p:nvSpPr>
        <p:spPr>
          <a:xfrm>
            <a:off x="550545" y="2061210"/>
            <a:ext cx="1694815" cy="21717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0" y="2708910"/>
            <a:ext cx="6910070" cy="3120390"/>
          </a:xfrm>
          <a:prstGeom prst="rect">
            <a:avLst/>
          </a:prstGeom>
        </p:spPr>
      </p:pic>
      <p:sp>
        <p:nvSpPr>
          <p:cNvPr id="3" name="文本框 2"/>
          <p:cNvSpPr txBox="1"/>
          <p:nvPr>
            <p:custDataLst>
              <p:tags r:id="rId3"/>
            </p:custDataLst>
          </p:nvPr>
        </p:nvSpPr>
        <p:spPr>
          <a:xfrm>
            <a:off x="3554095" y="5876925"/>
            <a:ext cx="11963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本文主要</a:t>
            </a:r>
            <a:r>
              <a:rPr lang="zh-CN" altLang="en-US" sz="1200" dirty="0" smtClean="0">
                <a:highlight>
                  <a:srgbClr val="FFFF00"/>
                </a:highlight>
                <a:latin typeface="微软雅黑 Light" panose="020B0502040204020203" pitchFamily="34" charset="-122"/>
                <a:ea typeface="微软雅黑 Light" panose="020B0502040204020203" pitchFamily="34" charset="-122"/>
              </a:rPr>
              <a:t>结论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7150735" y="2564130"/>
            <a:ext cx="5039360" cy="33032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l="55186" b="21180"/>
          <a:stretch>
            <a:fillRect/>
          </a:stretch>
        </p:blipFill>
        <p:spPr>
          <a:xfrm>
            <a:off x="6598920" y="1196975"/>
            <a:ext cx="3742690" cy="2096135"/>
          </a:xfrm>
          <a:prstGeom prst="rect">
            <a:avLst/>
          </a:prstGeom>
        </p:spPr>
      </p:pic>
      <p:pic>
        <p:nvPicPr>
          <p:cNvPr id="2" name="图片 1"/>
          <p:cNvPicPr>
            <a:picLocks noChangeAspect="1"/>
          </p:cNvPicPr>
          <p:nvPr/>
        </p:nvPicPr>
        <p:blipFill>
          <a:blip r:embed="rId1"/>
          <a:srcRect r="55345" b="21657"/>
          <a:stretch>
            <a:fillRect/>
          </a:stretch>
        </p:blipFill>
        <p:spPr>
          <a:xfrm>
            <a:off x="5299075" y="4353560"/>
            <a:ext cx="3729355" cy="2083435"/>
          </a:xfrm>
          <a:prstGeom prst="rect">
            <a:avLst/>
          </a:prstGeom>
        </p:spPr>
      </p:pic>
      <p:pic>
        <p:nvPicPr>
          <p:cNvPr id="12" name="图片 11"/>
          <p:cNvPicPr>
            <a:picLocks noChangeAspect="1"/>
          </p:cNvPicPr>
          <p:nvPr/>
        </p:nvPicPr>
        <p:blipFill>
          <a:blip r:embed="rId2"/>
          <a:srcRect l="55240" t="52647" r="-144" b="9180"/>
          <a:stretch>
            <a:fillRect/>
          </a:stretch>
        </p:blipFill>
        <p:spPr>
          <a:xfrm>
            <a:off x="350520" y="4364990"/>
            <a:ext cx="3743325" cy="2088515"/>
          </a:xfrm>
          <a:prstGeom prst="rect">
            <a:avLst/>
          </a:prstGeom>
        </p:spPr>
      </p:pic>
      <p:pic>
        <p:nvPicPr>
          <p:cNvPr id="6" name="图片 5"/>
          <p:cNvPicPr>
            <a:picLocks noChangeAspect="1"/>
          </p:cNvPicPr>
          <p:nvPr/>
        </p:nvPicPr>
        <p:blipFill>
          <a:blip r:embed="rId3"/>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4"/>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717290"/>
            <a:ext cx="1871980" cy="6477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32530" y="908685"/>
            <a:ext cx="20002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连接符 14"/>
          <p:cNvCxnSpPr/>
          <p:nvPr/>
        </p:nvCxnSpPr>
        <p:spPr>
          <a:xfrm>
            <a:off x="4222750" y="1052830"/>
            <a:ext cx="252031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a:stCxn id="13" idx="2"/>
          </p:cNvCxnSpPr>
          <p:nvPr/>
        </p:nvCxnSpPr>
        <p:spPr>
          <a:xfrm>
            <a:off x="3832860" y="3848100"/>
            <a:ext cx="1654810" cy="7327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2278380" y="6021705"/>
            <a:ext cx="2458720" cy="62420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6"/>
            </p:custDataLst>
          </p:nvPr>
        </p:nvSpPr>
        <p:spPr>
          <a:xfrm>
            <a:off x="7319645" y="6021705"/>
            <a:ext cx="2747645" cy="80200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rPr>
              <a:t>导通，此时为</a:t>
            </a:r>
            <a:r>
              <a:rPr lang="en-US" altLang="zh-CN" sz="1200" dirty="0" smtClean="0">
                <a:highlight>
                  <a:srgbClr val="FFFF00"/>
                </a:highlight>
                <a:latin typeface="微软雅黑 Light" panose="020B0502040204020203" pitchFamily="34" charset="-122"/>
                <a:ea typeface="微软雅黑 Light" panose="020B0502040204020203" pitchFamily="34" charset="-122"/>
              </a:rPr>
              <a:t>ZVS</a:t>
            </a:r>
            <a:r>
              <a:rPr lang="zh-CN" altLang="en-US" sz="1200" dirty="0" smtClean="0">
                <a:highlight>
                  <a:srgbClr val="FFFF00"/>
                </a:highlight>
                <a:latin typeface="微软雅黑 Light" panose="020B0502040204020203" pitchFamily="34" charset="-122"/>
                <a:ea typeface="微软雅黑 Light" panose="020B0502040204020203" pitchFamily="34" charset="-122"/>
              </a:rPr>
              <a:t>开通，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谐振电路，直到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4" name="矩形 3"/>
          <p:cNvSpPr/>
          <p:nvPr/>
        </p:nvSpPr>
        <p:spPr>
          <a:xfrm>
            <a:off x="4013835" y="908685"/>
            <a:ext cx="64198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64490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7"/>
            </p:custDataLst>
          </p:nvPr>
        </p:nvSpPr>
        <p:spPr>
          <a:xfrm>
            <a:off x="8806815" y="3056255"/>
            <a:ext cx="2467610" cy="736600"/>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上升到与</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一致时，</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iLm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电流开始上升，</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Lm</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上电压被钳位到</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+nVo</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，等效电路仍为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a:t>
            </a:r>
            <a:endParaRPr lang="en-US" altLang="zh-CN"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8660000">
            <a:off x="6743065" y="371538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l="55489" t="2676" r="-572" b="20117"/>
          <a:stretch>
            <a:fillRect/>
          </a:stretch>
        </p:blipFill>
        <p:spPr>
          <a:xfrm>
            <a:off x="5375910" y="4293235"/>
            <a:ext cx="3744595" cy="2088515"/>
          </a:xfrm>
          <a:prstGeom prst="rect">
            <a:avLst/>
          </a:prstGeom>
        </p:spPr>
      </p:pic>
      <p:pic>
        <p:nvPicPr>
          <p:cNvPr id="10" name="图片 9"/>
          <p:cNvPicPr>
            <a:picLocks noChangeAspect="1"/>
          </p:cNvPicPr>
          <p:nvPr/>
        </p:nvPicPr>
        <p:blipFill>
          <a:blip r:embed="rId1"/>
          <a:srcRect r="54924" b="20117"/>
          <a:stretch>
            <a:fillRect/>
          </a:stretch>
        </p:blipFill>
        <p:spPr>
          <a:xfrm>
            <a:off x="262890" y="4293235"/>
            <a:ext cx="3743960" cy="2160905"/>
          </a:xfrm>
          <a:prstGeom prst="rect">
            <a:avLst/>
          </a:prstGeom>
        </p:spPr>
      </p:pic>
      <p:pic>
        <p:nvPicPr>
          <p:cNvPr id="6" name="图片 5"/>
          <p:cNvPicPr>
            <a:picLocks noChangeAspect="1"/>
          </p:cNvPicPr>
          <p:nvPr/>
        </p:nvPicPr>
        <p:blipFill>
          <a:blip r:embed="rId2"/>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a:t>
            </a:r>
            <a:r>
              <a:rPr dirty="0" smtClean="0">
                <a:sym typeface="+mn-ea"/>
              </a:rPr>
              <a:t>，</a:t>
            </a:r>
            <a:r>
              <a:rPr lang="en-US" altLang="zh-CN" dirty="0" smtClean="0">
                <a:sym typeface="+mn-ea"/>
              </a:rPr>
              <a:t>Lm</a:t>
            </a:r>
            <a:r>
              <a:rPr dirty="0" smtClean="0">
                <a:sym typeface="+mn-ea"/>
              </a:rPr>
              <a:t>一直被钳位，开关周期小于谐振</a:t>
            </a:r>
            <a:r>
              <a:rPr dirty="0" smtClean="0">
                <a:sym typeface="+mn-ea"/>
              </a:rPr>
              <a:t>周期：</a:t>
            </a:r>
            <a:r>
              <a:rPr lang="en-US" altLang="zh-CN" i="1" dirty="0" smtClean="0"/>
              <a:t>f</a:t>
            </a:r>
            <a:r>
              <a:rPr lang="en-US" altLang="zh-CN" i="1" baseline="-25000" dirty="0" smtClean="0"/>
              <a:t>s</a:t>
            </a:r>
            <a:r>
              <a:rPr lang="en-US" altLang="zh-CN" dirty="0" smtClean="0"/>
              <a:t> &gt;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3"/>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p:nvPr/>
        </p:nvCxnSpPr>
        <p:spPr>
          <a:xfrm flipH="1">
            <a:off x="1846580" y="3644900"/>
            <a:ext cx="2808605" cy="7200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4"/>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5"/>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46494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763770" y="908685"/>
            <a:ext cx="79375"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41985" y="836930"/>
            <a:ext cx="5552122" cy="3176588"/>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模式</a:t>
            </a:r>
            <a:r>
              <a:rPr lang="en-US" altLang="zh-CN" dirty="0" smtClean="0">
                <a:sym typeface="+mn-ea"/>
              </a:rPr>
              <a:t>III</a:t>
            </a:r>
            <a:r>
              <a:rPr dirty="0" smtClean="0">
                <a:sym typeface="+mn-ea"/>
              </a:rPr>
              <a:t>，</a:t>
            </a:r>
            <a:r>
              <a:rPr lang="en-US" altLang="zh-CN" dirty="0" smtClean="0">
                <a:sym typeface="+mn-ea"/>
              </a:rPr>
              <a:t>Lm</a:t>
            </a:r>
            <a:r>
              <a:rPr dirty="0" smtClean="0">
                <a:sym typeface="+mn-ea"/>
              </a:rPr>
              <a:t>一直被钳位，开关周期</a:t>
            </a:r>
            <a:r>
              <a:rPr dirty="0" smtClean="0">
                <a:sym typeface="+mn-ea"/>
              </a:rPr>
              <a:t>等于谐振</a:t>
            </a:r>
            <a:r>
              <a:rPr dirty="0" smtClean="0">
                <a:sym typeface="+mn-ea"/>
              </a:rPr>
              <a:t>周期：</a:t>
            </a:r>
            <a:r>
              <a:rPr lang="en-US" altLang="zh-CN" i="1" dirty="0" smtClean="0"/>
              <a:t>f</a:t>
            </a:r>
            <a:r>
              <a:rPr lang="en-US" altLang="zh-CN" i="1" baseline="-25000" dirty="0" smtClean="0"/>
              <a:t>s</a:t>
            </a:r>
            <a:r>
              <a:rPr lang="en-US" altLang="zh-CN" dirty="0" smtClean="0"/>
              <a:t> = </a:t>
            </a:r>
            <a:r>
              <a:rPr lang="en-US" altLang="zh-CN" i="1" dirty="0" smtClean="0"/>
              <a:t>f</a:t>
            </a:r>
            <a:r>
              <a:rPr lang="en-US" altLang="zh-CN" i="1" baseline="-25000" dirty="0" smtClean="0"/>
              <a:t>r</a:t>
            </a:r>
            <a:endParaRPr baseline="-25000" dirty="0" smtClean="0"/>
          </a:p>
        </p:txBody>
      </p:sp>
      <p:sp>
        <p:nvSpPr>
          <p:cNvPr id="3" name="文本框 2"/>
          <p:cNvSpPr txBox="1"/>
          <p:nvPr>
            <p:custDataLst>
              <p:tags r:id="rId2"/>
            </p:custDataLst>
          </p:nvPr>
        </p:nvSpPr>
        <p:spPr>
          <a:xfrm>
            <a:off x="7534910" y="908685"/>
            <a:ext cx="3973195" cy="368300"/>
          </a:xfrm>
          <a:prstGeom prst="rect">
            <a:avLst/>
          </a:prstGeom>
          <a:noFill/>
        </p:spPr>
        <p:txBody>
          <a:bodyPr wrap="square" rtlCol="0">
            <a:noAutofit/>
          </a:bodyPr>
          <a:p>
            <a:pPr lvl="0" algn="l">
              <a:buClrTx/>
              <a:buSzTx/>
              <a:buFont typeface="Wingdings" panose="05000000000000000000" charset="0"/>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i="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sym typeface="+mn-ea"/>
              </a:rPr>
              <a:t>LLC</a:t>
            </a:r>
            <a:r>
              <a:rPr lang="zh-CN" altLang="en-US" sz="1200" b="1" i="1" dirty="0" smtClean="0">
                <a:latin typeface="微软雅黑 Light" panose="020B0502040204020203" pitchFamily="34" charset="-122"/>
                <a:ea typeface="微软雅黑 Light" panose="020B0502040204020203" pitchFamily="34" charset="-122"/>
                <a:sym typeface="+mn-ea"/>
              </a:rPr>
              <a:t>谐振变换器的运行动态分析与</a:t>
            </a:r>
            <a:r>
              <a:rPr lang="zh-CN" altLang="en-US" sz="1200" b="1" i="1" dirty="0" smtClean="0">
                <a:latin typeface="微软雅黑 Light" panose="020B0502040204020203" pitchFamily="34" charset="-122"/>
                <a:ea typeface="微软雅黑 Light" panose="020B0502040204020203" pitchFamily="34" charset="-122"/>
                <a:sym typeface="+mn-ea"/>
              </a:rPr>
              <a:t>优化》</a:t>
            </a:r>
            <a:endParaRPr lang="zh-CN" altLang="en-US" sz="1200" b="1" i="1" dirty="0" smtClean="0">
              <a:latin typeface="微软雅黑 Light" panose="020B0502040204020203" pitchFamily="34" charset="-122"/>
              <a:ea typeface="微软雅黑 Light" panose="020B0502040204020203" pitchFamily="34" charset="-122"/>
              <a:sym typeface="+mn-ea"/>
            </a:endParaRPr>
          </a:p>
        </p:txBody>
      </p:sp>
      <p:cxnSp>
        <p:nvCxnSpPr>
          <p:cNvPr id="26" name="直接连接符 25"/>
          <p:cNvCxnSpPr>
            <a:stCxn id="7" idx="2"/>
          </p:cNvCxnSpPr>
          <p:nvPr/>
        </p:nvCxnSpPr>
        <p:spPr>
          <a:xfrm flipH="1">
            <a:off x="1846580" y="3848100"/>
            <a:ext cx="865505" cy="5168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a:off x="4798695" y="3644900"/>
            <a:ext cx="864235"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3"/>
            </p:custDataLst>
          </p:nvPr>
        </p:nvSpPr>
        <p:spPr>
          <a:xfrm>
            <a:off x="2278380" y="6021705"/>
            <a:ext cx="2458720" cy="798830"/>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半个谐振周期还没有走完，</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T1/T4</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关断，死区时间内电流只能走结电容进行充放电，等效电路还是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1" name="文本框 20"/>
          <p:cNvSpPr txBox="1"/>
          <p:nvPr>
            <p:custDataLst>
              <p:tags r:id="rId4"/>
            </p:custDataLst>
          </p:nvPr>
        </p:nvSpPr>
        <p:spPr>
          <a:xfrm>
            <a:off x="7319645" y="6021705"/>
            <a:ext cx="2342515" cy="73342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结电容放电完成后，反并联二极管导通，</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Vs</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电压反向，等效电路为</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Lr-Cr</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谐振电路；</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7" name="矩形 6"/>
          <p:cNvSpPr/>
          <p:nvPr/>
        </p:nvSpPr>
        <p:spPr>
          <a:xfrm>
            <a:off x="2640330" y="908685"/>
            <a:ext cx="14351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nvSpPr>
        <p:spPr>
          <a:xfrm>
            <a:off x="4475480" y="4725035"/>
            <a:ext cx="288290" cy="215900"/>
          </a:xfrm>
          <a:prstGeom prst="rightArrow">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2860040" y="908685"/>
            <a:ext cx="64389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540125" y="908685"/>
            <a:ext cx="107950" cy="293941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349365" y="3644265"/>
            <a:ext cx="4229100" cy="198882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电路设计</a:t>
            </a:r>
            <a:r>
              <a:rPr dirty="0" smtClean="0">
                <a:sym typeface="+mn-ea"/>
              </a:rPr>
              <a:t>流程</a:t>
            </a:r>
            <a:endParaRPr dirty="0" smtClean="0">
              <a:sym typeface="+mn-ea"/>
            </a:endParaRPr>
          </a:p>
        </p:txBody>
      </p:sp>
      <p:sp>
        <p:nvSpPr>
          <p:cNvPr id="2" name="文本框 1"/>
          <p:cNvSpPr txBox="1"/>
          <p:nvPr/>
        </p:nvSpPr>
        <p:spPr>
          <a:xfrm>
            <a:off x="622300" y="981075"/>
            <a:ext cx="5479415" cy="2087245"/>
          </a:xfrm>
          <a:prstGeom prst="rect">
            <a:avLst/>
          </a:prstGeom>
          <a:noFill/>
        </p:spPr>
        <p:txBody>
          <a:bodyPr wrap="square" rtlCol="0" anchor="t">
            <a:noAutofit/>
          </a:bodyPr>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关于</a:t>
            </a: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LLC</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的技术帖：</a:t>
            </a:r>
            <a:endPar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[1] 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a:t>
            </a:r>
            <a:r>
              <a:rPr lang="zh-CN" altLang="en-US" sz="1200" dirty="0" smtClean="0">
                <a:latin typeface="微软雅黑 Light" panose="020B0502040204020203" pitchFamily="34" charset="-122"/>
                <a:ea typeface="微软雅黑 Light" panose="020B0502040204020203" pitchFamily="34" charset="-122"/>
                <a:sym typeface="+mn-ea"/>
              </a:rPr>
              <a:t>部分）：电源开关和谐振腔</a:t>
            </a:r>
            <a:r>
              <a:rPr lang="en-US" altLang="zh-CN" sz="1200" dirty="0" smtClean="0">
                <a:latin typeface="微软雅黑 Light" panose="020B0502040204020203" pitchFamily="34" charset="-122"/>
                <a:ea typeface="微软雅黑 Light" panose="020B0502040204020203" pitchFamily="34" charset="-122"/>
                <a:sym typeface="+mn-ea"/>
              </a:rPr>
              <a:t> https://www.monolithicpower.cn/learning/resources/understanding-llc-operation-part-i-power-switches-and-resonant-tank</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[2] </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的工作原理（第</a:t>
            </a:r>
            <a:r>
              <a:rPr lang="en-US" altLang="zh-CN" sz="1200" dirty="0" smtClean="0">
                <a:latin typeface="微软雅黑 Light" panose="020B0502040204020203" pitchFamily="34" charset="-122"/>
                <a:ea typeface="微软雅黑 Light" panose="020B0502040204020203" pitchFamily="34" charset="-122"/>
                <a:sym typeface="+mn-ea"/>
              </a:rPr>
              <a:t>II</a:t>
            </a:r>
            <a:r>
              <a:rPr lang="zh-CN" altLang="en-US" sz="1200" dirty="0" smtClean="0">
                <a:latin typeface="微软雅黑 Light" panose="020B0502040204020203" pitchFamily="34" charset="-122"/>
                <a:ea typeface="微软雅黑 Light" panose="020B0502040204020203" pitchFamily="34" charset="-122"/>
                <a:sym typeface="+mn-ea"/>
              </a:rPr>
              <a:t>部分）：</a:t>
            </a:r>
            <a:r>
              <a:rPr lang="en-US" altLang="zh-CN" sz="1200" dirty="0" smtClean="0">
                <a:latin typeface="微软雅黑 Light" panose="020B0502040204020203" pitchFamily="34" charset="-122"/>
                <a:ea typeface="微软雅黑 Light" panose="020B0502040204020203" pitchFamily="34" charset="-122"/>
                <a:sym typeface="+mn-ea"/>
              </a:rPr>
              <a:t>LLC</a:t>
            </a:r>
            <a:r>
              <a:rPr lang="zh-CN" altLang="en-US" sz="1200" dirty="0" smtClean="0">
                <a:latin typeface="微软雅黑 Light" panose="020B0502040204020203" pitchFamily="34" charset="-122"/>
                <a:ea typeface="微软雅黑 Light" panose="020B0502040204020203" pitchFamily="34" charset="-122"/>
                <a:sym typeface="+mn-ea"/>
              </a:rPr>
              <a:t>变换器设计考量</a:t>
            </a:r>
            <a:r>
              <a:rPr lang="en-US" altLang="zh-CN" sz="1200" dirty="0" smtClean="0">
                <a:latin typeface="微软雅黑 Light" panose="020B0502040204020203" pitchFamily="34" charset="-122"/>
                <a:ea typeface="微软雅黑 Light" panose="020B0502040204020203" pitchFamily="34" charset="-122"/>
                <a:sym typeface="+mn-ea"/>
              </a:rPr>
              <a:t>https://www.monolithicpower.cn/cn/learning/resources/understanding-llc-operation-part-ii-what-to-consider-in-llc-converter-design</a:t>
            </a:r>
            <a:endParaRPr lang="en-US" altLang="zh-CN"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endParaRPr lang="zh-CN" altLang="en-US" sz="1200" dirty="0" smtClean="0">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b="1" dirty="0" smtClean="0">
                <a:highlight>
                  <a:srgbClr val="FFFF00"/>
                </a:highlight>
                <a:latin typeface="微软雅黑 Light" panose="020B0502040204020203" pitchFamily="34" charset="-122"/>
                <a:ea typeface="微软雅黑 Light" panose="020B0502040204020203" pitchFamily="34" charset="-122"/>
                <a:sym typeface="+mn-ea"/>
              </a:rPr>
              <a:t>MPS</a:t>
            </a:r>
            <a:r>
              <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rPr>
              <a:t>设计指南：</a:t>
            </a:r>
            <a:endParaRPr lang="zh-CN" altLang="en-US" sz="1200" b="1" dirty="0" smtClean="0">
              <a:highlight>
                <a:srgbClr val="FFFF00"/>
              </a:highlight>
              <a:latin typeface="微软雅黑 Light" panose="020B0502040204020203" pitchFamily="34" charset="-122"/>
              <a:ea typeface="微软雅黑 Light" panose="020B0502040204020203" pitchFamily="34" charset="-122"/>
              <a:sym typeface="+mn-ea"/>
            </a:endParaRPr>
          </a:p>
          <a:p>
            <a:pPr lvl="0" algn="l">
              <a:buClrTx/>
              <a:buSzTx/>
              <a:buFont typeface="Wingdings" panose="05000000000000000000" charset="0"/>
            </a:pPr>
            <a:r>
              <a:rPr lang="en-US" altLang="zh-CN" sz="1200" dirty="0" smtClean="0">
                <a:latin typeface="微软雅黑 Light" panose="020B0502040204020203" pitchFamily="34" charset="-122"/>
                <a:ea typeface="微软雅黑 Light" panose="020B0502040204020203" pitchFamily="34" charset="-122"/>
                <a:sym typeface="+mn-ea"/>
              </a:rPr>
              <a:t>[</a:t>
            </a:r>
            <a:r>
              <a:rPr lang="en-US" altLang="zh-CN" sz="1200" dirty="0" smtClean="0">
                <a:latin typeface="微软雅黑 Light" panose="020B0502040204020203" pitchFamily="34" charset="-122"/>
                <a:ea typeface="微软雅黑 Light" panose="020B0502040204020203" pitchFamily="34" charset="-122"/>
                <a:sym typeface="+mn-ea"/>
              </a:rPr>
              <a:t>1</a:t>
            </a:r>
            <a:r>
              <a:rPr lang="en-US" altLang="zh-CN" sz="1200" dirty="0" smtClean="0">
                <a:latin typeface="微软雅黑 Light" panose="020B0502040204020203" pitchFamily="34" charset="-122"/>
                <a:ea typeface="微软雅黑 Light" panose="020B0502040204020203" pitchFamily="34" charset="-122"/>
                <a:sym typeface="+mn-ea"/>
              </a:rPr>
              <a:t>] </a:t>
            </a:r>
            <a:r>
              <a:rPr lang="zh-CN" altLang="en-US" sz="1200" dirty="0" smtClean="0">
                <a:latin typeface="微软雅黑 Light" panose="020B0502040204020203" pitchFamily="34" charset="-122"/>
                <a:ea typeface="微软雅黑 Light" panose="020B0502040204020203" pitchFamily="34" charset="-122"/>
                <a:sym typeface="+mn-ea"/>
              </a:rPr>
              <a:t>https://www.monolithicpower.cn/design-tools/design-tools/llc-design-tool.html</a:t>
            </a:r>
            <a:endParaRPr lang="zh-CN" altLang="en-US" sz="1200" dirty="0" smtClean="0">
              <a:latin typeface="微软雅黑 Light" panose="020B0502040204020203" pitchFamily="34" charset="-122"/>
              <a:ea typeface="微软雅黑 Light" panose="020B0502040204020203" pitchFamily="34" charset="-122"/>
              <a:sym typeface="+mn-ea"/>
            </a:endParaRPr>
          </a:p>
        </p:txBody>
      </p:sp>
      <p:sp>
        <p:nvSpPr>
          <p:cNvPr id="3" name="文本框 2"/>
          <p:cNvSpPr txBox="1"/>
          <p:nvPr/>
        </p:nvSpPr>
        <p:spPr>
          <a:xfrm>
            <a:off x="622300" y="3366135"/>
            <a:ext cx="4912995" cy="1877695"/>
          </a:xfrm>
          <a:prstGeom prst="rect">
            <a:avLst/>
          </a:prstGeom>
          <a:noFill/>
        </p:spPr>
        <p:txBody>
          <a:bodyPr wrap="square" rtlCol="0" anchor="t">
            <a:noAutofit/>
          </a:bodyPr>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全桥拓扑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缺点：需要更多开关管，导通损耗增加；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优点：变压器匝比可以</a:t>
            </a:r>
            <a:r>
              <a:rPr lang="zh-CN" altLang="en-US" sz="1200" dirty="0" smtClean="0">
                <a:latin typeface="微软雅黑 Light" panose="020B0502040204020203" pitchFamily="34" charset="-122"/>
                <a:ea typeface="微软雅黑 Light" panose="020B0502040204020203" pitchFamily="34" charset="-122"/>
                <a:sym typeface="+mn-ea"/>
              </a:rPr>
              <a:t>降低；</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marL="171450" lvl="0" indent="-171450" algn="l">
              <a:buClrTx/>
              <a:buSzTx/>
              <a:buFont typeface="Wingdings" panose="05000000000000000000" charset="0"/>
              <a:buChar char="p"/>
            </a:pPr>
            <a:r>
              <a:rPr lang="zh-CN" altLang="en-US" sz="1200" b="1" dirty="0" smtClean="0">
                <a:latin typeface="微软雅黑 Light" panose="020B0502040204020203" pitchFamily="34" charset="-122"/>
                <a:ea typeface="微软雅黑 Light" panose="020B0502040204020203" pitchFamily="34" charset="-122"/>
                <a:sym typeface="+mn-ea"/>
              </a:rPr>
              <a:t>半桥拓扑</a:t>
            </a:r>
            <a:endParaRPr lang="zh-CN" altLang="en-US" sz="1200" b="1"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缺点：开关损耗会</a:t>
            </a:r>
            <a:r>
              <a:rPr lang="zh-CN" altLang="en-US" sz="1200" dirty="0" smtClean="0">
                <a:latin typeface="微软雅黑 Light" panose="020B0502040204020203" pitchFamily="34" charset="-122"/>
                <a:ea typeface="微软雅黑 Light" panose="020B0502040204020203" pitchFamily="34" charset="-122"/>
                <a:sym typeface="+mn-ea"/>
              </a:rPr>
              <a:t>增加；</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sym typeface="+mn-ea"/>
              </a:rPr>
              <a:t>优点：开关管少，成本优势；电容</a:t>
            </a:r>
            <a:r>
              <a:rPr lang="en-US" altLang="zh-CN" sz="1200" dirty="0" smtClean="0">
                <a:latin typeface="微软雅黑 Light" panose="020B0502040204020203" pitchFamily="34" charset="-122"/>
                <a:ea typeface="微软雅黑 Light" panose="020B0502040204020203" pitchFamily="34" charset="-122"/>
                <a:sym typeface="+mn-ea"/>
              </a:rPr>
              <a:t>RMS</a:t>
            </a:r>
            <a:r>
              <a:rPr lang="zh-CN" altLang="en-US" sz="1200" dirty="0" smtClean="0">
                <a:latin typeface="微软雅黑 Light" panose="020B0502040204020203" pitchFamily="34" charset="-122"/>
                <a:ea typeface="微软雅黑 Light" panose="020B0502040204020203" pitchFamily="34" charset="-122"/>
                <a:sym typeface="+mn-ea"/>
              </a:rPr>
              <a:t>电流降低约</a:t>
            </a:r>
            <a:r>
              <a:rPr lang="en-US" altLang="zh-CN" sz="1200" dirty="0" smtClean="0">
                <a:latin typeface="微软雅黑 Light" panose="020B0502040204020203" pitchFamily="34" charset="-122"/>
                <a:ea typeface="微软雅黑 Light" panose="020B0502040204020203" pitchFamily="34" charset="-122"/>
                <a:sym typeface="+mn-ea"/>
              </a:rPr>
              <a:t>15%</a:t>
            </a:r>
            <a:r>
              <a:rPr lang="zh-CN" altLang="en-US" sz="1200" dirty="0" smtClean="0">
                <a:latin typeface="微软雅黑 Light" panose="020B0502040204020203" pitchFamily="34" charset="-122"/>
                <a:ea typeface="微软雅黑 Light" panose="020B0502040204020203" pitchFamily="34" charset="-122"/>
                <a:sym typeface="+mn-ea"/>
              </a:rPr>
              <a:t>；</a:t>
            </a: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sym typeface="+mn-ea"/>
            </a:endParaRPr>
          </a:p>
          <a:p>
            <a:pPr lvl="0" indent="0" algn="l">
              <a:buClrTx/>
              <a:buSzTx/>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sym typeface="+mn-ea"/>
              </a:rPr>
              <a:t>建议：</a:t>
            </a:r>
            <a:r>
              <a:rPr lang="en-US" altLang="zh-CN" sz="1200" dirty="0" smtClean="0">
                <a:latin typeface="微软雅黑 Light" panose="020B0502040204020203" pitchFamily="34" charset="-122"/>
                <a:ea typeface="微软雅黑 Light" panose="020B0502040204020203" pitchFamily="34" charset="-122"/>
                <a:sym typeface="+mn-ea"/>
              </a:rPr>
              <a:t>1kW</a:t>
            </a:r>
            <a:r>
              <a:rPr lang="zh-CN" altLang="en-US" sz="1200" dirty="0" smtClean="0">
                <a:latin typeface="微软雅黑 Light" panose="020B0502040204020203" pitchFamily="34" charset="-122"/>
                <a:ea typeface="微软雅黑 Light" panose="020B0502040204020203" pitchFamily="34" charset="-122"/>
                <a:sym typeface="+mn-ea"/>
              </a:rPr>
              <a:t>以下的应用中用半桥拓扑，更高功率应用中用全桥</a:t>
            </a:r>
            <a:r>
              <a:rPr lang="zh-CN" altLang="en-US" sz="1200" dirty="0" smtClean="0">
                <a:latin typeface="微软雅黑 Light" panose="020B0502040204020203" pitchFamily="34" charset="-122"/>
                <a:ea typeface="微软雅黑 Light" panose="020B0502040204020203" pitchFamily="34" charset="-122"/>
                <a:sym typeface="+mn-ea"/>
              </a:rPr>
              <a:t>拓扑。</a:t>
            </a:r>
            <a:endParaRPr lang="zh-CN" altLang="en-US" sz="12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2"/>
          <a:stretch>
            <a:fillRect/>
          </a:stretch>
        </p:blipFill>
        <p:spPr>
          <a:xfrm>
            <a:off x="6383020" y="949960"/>
            <a:ext cx="4556760" cy="2118360"/>
          </a:xfrm>
          <a:prstGeom prst="rect">
            <a:avLst/>
          </a:prstGeom>
        </p:spPr>
      </p:pic>
      <p:sp>
        <p:nvSpPr>
          <p:cNvPr id="21" name="文本框 20"/>
          <p:cNvSpPr txBox="1"/>
          <p:nvPr>
            <p:custDataLst>
              <p:tags r:id="rId3"/>
            </p:custDataLst>
          </p:nvPr>
        </p:nvSpPr>
        <p:spPr>
          <a:xfrm>
            <a:off x="8399780" y="2565400"/>
            <a:ext cx="2342515" cy="80073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并联谐振：轻载和重载差异太大，重载下无法升压、轻载下无法降压，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负载变化时无法输出稳定电压</a:t>
            </a:r>
            <a:r>
              <a:rPr lang="zh-CN" altLang="en-US" sz="1200" dirty="0" smtClean="0">
                <a:highlight>
                  <a:srgbClr val="FF0000"/>
                </a:highlight>
                <a:latin typeface="微软雅黑 Light" panose="020B0502040204020203" pitchFamily="34" charset="-122"/>
                <a:ea typeface="微软雅黑 Light" panose="020B0502040204020203" pitchFamily="34" charset="-122"/>
                <a:sym typeface="+mn-ea"/>
              </a:rPr>
              <a:t>；</a:t>
            </a:r>
            <a:endParaRPr lang="zh-CN" altLang="en-US" sz="1200" dirty="0" smtClean="0">
              <a:highlight>
                <a:srgbClr val="FF0000"/>
              </a:highlight>
              <a:latin typeface="微软雅黑 Light" panose="020B0502040204020203" pitchFamily="34" charset="-122"/>
              <a:ea typeface="微软雅黑 Light" panose="020B0502040204020203" pitchFamily="34" charset="-122"/>
              <a:sym typeface="+mn-ea"/>
            </a:endParaRPr>
          </a:p>
        </p:txBody>
      </p:sp>
      <p:sp>
        <p:nvSpPr>
          <p:cNvPr id="7" name="文本框 6"/>
          <p:cNvSpPr txBox="1"/>
          <p:nvPr>
            <p:custDataLst>
              <p:tags r:id="rId4"/>
            </p:custDataLst>
          </p:nvPr>
        </p:nvSpPr>
        <p:spPr>
          <a:xfrm>
            <a:off x="8404860" y="5084445"/>
            <a:ext cx="2342515" cy="53911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串联谐振</a:t>
            </a:r>
            <a:r>
              <a:rPr lang="en-US" altLang="zh-CN" sz="1200" dirty="0" smtClean="0">
                <a:highlight>
                  <a:srgbClr val="FFFF00"/>
                </a:highlight>
                <a:latin typeface="微软雅黑 Light" panose="020B0502040204020203" pitchFamily="34" charset="-122"/>
                <a:ea typeface="微软雅黑 Light" panose="020B0502040204020203" pitchFamily="34" charset="-122"/>
                <a:sym typeface="+mn-ea"/>
              </a:rPr>
              <a:t>SRC</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：增益太小，不能升压，但这个电路应该是可以用</a:t>
            </a:r>
            <a:r>
              <a:rPr lang="zh-CN" altLang="en-US" sz="1200" dirty="0" smtClean="0">
                <a:highlight>
                  <a:srgbClr val="FFFF00"/>
                </a:highlight>
                <a:latin typeface="微软雅黑 Light" panose="020B0502040204020203" pitchFamily="34" charset="-122"/>
                <a:ea typeface="微软雅黑 Light" panose="020B0502040204020203" pitchFamily="34" charset="-122"/>
                <a:sym typeface="+mn-ea"/>
              </a:rPr>
              <a:t>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8" name="矩形 7"/>
          <p:cNvSpPr/>
          <p:nvPr/>
        </p:nvSpPr>
        <p:spPr>
          <a:xfrm>
            <a:off x="6349365" y="909320"/>
            <a:ext cx="4481195" cy="251968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49365" y="3608070"/>
            <a:ext cx="4481195" cy="2133600"/>
          </a:xfrm>
          <a:prstGeom prst="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8687435" y="76517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PRC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
        <p:nvSpPr>
          <p:cNvPr id="11" name="文本框 10"/>
          <p:cNvSpPr txBox="1"/>
          <p:nvPr>
            <p:custDataLst>
              <p:tags r:id="rId6"/>
            </p:custDataLst>
          </p:nvPr>
        </p:nvSpPr>
        <p:spPr>
          <a:xfrm>
            <a:off x="8687435" y="3500755"/>
            <a:ext cx="507365" cy="271780"/>
          </a:xfrm>
          <a:prstGeom prst="rect">
            <a:avLst/>
          </a:prstGeom>
          <a:noFill/>
        </p:spPr>
        <p:txBody>
          <a:bodyPr wrap="square" rtlCol="0">
            <a:noAutofit/>
          </a:bodyPr>
          <a:p>
            <a:pPr indent="0" algn="ctr">
              <a:lnSpc>
                <a:spcPct val="100000"/>
              </a:lnSpc>
              <a:buFont typeface="Wingdings" panose="05000000000000000000" charset="0"/>
              <a:buNone/>
            </a:pPr>
            <a:r>
              <a:rPr lang="en-US" altLang="zh-CN" sz="1200" dirty="0" smtClean="0">
                <a:highlight>
                  <a:srgbClr val="C0C0C0"/>
                </a:highlight>
                <a:latin typeface="微软雅黑 Light" panose="020B0502040204020203" pitchFamily="34" charset="-122"/>
                <a:ea typeface="微软雅黑 Light" panose="020B0502040204020203" pitchFamily="34" charset="-122"/>
                <a:sym typeface="+mn-ea"/>
              </a:rPr>
              <a:t>SRC</a:t>
            </a:r>
            <a:endParaRPr lang="en-US" altLang="zh-CN" sz="1200" dirty="0" smtClean="0">
              <a:highlight>
                <a:srgbClr val="C0C0C0"/>
              </a:highlight>
              <a:latin typeface="微软雅黑 Light" panose="020B0502040204020203" pitchFamily="34" charset="-122"/>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sym typeface="+mn-ea"/>
              </a:rPr>
              <a:t>关于容性区，桥臂直通风险</a:t>
            </a:r>
            <a:r>
              <a:rPr dirty="0" smtClean="0">
                <a:sym typeface="+mn-ea"/>
              </a:rPr>
              <a:t>分析</a:t>
            </a:r>
            <a:endParaRPr dirty="0" smtClean="0">
              <a:sym typeface="+mn-ea"/>
            </a:endParaRPr>
          </a:p>
        </p:txBody>
      </p:sp>
      <p:pic>
        <p:nvPicPr>
          <p:cNvPr id="4" name="图片 3"/>
          <p:cNvPicPr>
            <a:picLocks noChangeAspect="1"/>
          </p:cNvPicPr>
          <p:nvPr/>
        </p:nvPicPr>
        <p:blipFill>
          <a:blip r:embed="rId1"/>
          <a:stretch>
            <a:fillRect/>
          </a:stretch>
        </p:blipFill>
        <p:spPr>
          <a:xfrm>
            <a:off x="694690" y="909320"/>
            <a:ext cx="3604260" cy="1912620"/>
          </a:xfrm>
          <a:prstGeom prst="rect">
            <a:avLst/>
          </a:prstGeom>
        </p:spPr>
      </p:pic>
      <p:sp>
        <p:nvSpPr>
          <p:cNvPr id="10" name="文本框 9"/>
          <p:cNvSpPr txBox="1"/>
          <p:nvPr>
            <p:custDataLst>
              <p:tags r:id="rId2"/>
            </p:custDataLst>
          </p:nvPr>
        </p:nvSpPr>
        <p:spPr>
          <a:xfrm>
            <a:off x="982345" y="3048000"/>
            <a:ext cx="2342515" cy="485775"/>
          </a:xfrm>
          <a:prstGeom prst="rect">
            <a:avLst/>
          </a:prstGeom>
          <a:noFill/>
        </p:spPr>
        <p:txBody>
          <a:bodyPr wrap="square" rtlCol="0">
            <a:noAutofit/>
          </a:bodyPr>
          <a:p>
            <a:pPr marL="171450" indent="-171450">
              <a:lnSpc>
                <a:spcPct val="100000"/>
              </a:lnSpc>
              <a:buFont typeface="Wingdings" panose="05000000000000000000" charset="0"/>
              <a:buChar char="p"/>
            </a:pPr>
            <a:r>
              <a:rPr lang="zh-CN" altLang="en-US" sz="1200" dirty="0" smtClean="0">
                <a:highlight>
                  <a:srgbClr val="FFFF00"/>
                </a:highlight>
                <a:latin typeface="微软雅黑 Light" panose="020B0502040204020203" pitchFamily="34" charset="-122"/>
                <a:ea typeface="微软雅黑 Light" panose="020B0502040204020203" pitchFamily="34" charset="-122"/>
              </a:rPr>
              <a:t>一般不建议进入容性区，可能发生桥臂</a:t>
            </a:r>
            <a:r>
              <a:rPr lang="zh-CN" altLang="en-US" sz="1200" dirty="0" smtClean="0">
                <a:highlight>
                  <a:srgbClr val="FFFF00"/>
                </a:highlight>
                <a:latin typeface="微软雅黑 Light" panose="020B0502040204020203" pitchFamily="34" charset="-122"/>
                <a:ea typeface="微软雅黑 Light" panose="020B0502040204020203" pitchFamily="34" charset="-122"/>
              </a:rPr>
              <a:t>直通</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3"/>
            </p:custDataLst>
          </p:nvPr>
        </p:nvSpPr>
        <p:spPr>
          <a:xfrm>
            <a:off x="6023610" y="2564765"/>
            <a:ext cx="3846195" cy="1301115"/>
          </a:xfrm>
          <a:prstGeom prst="rect">
            <a:avLst/>
          </a:prstGeom>
          <a:noFill/>
        </p:spPr>
        <p:txBody>
          <a:bodyPr wrap="square" rtlCol="0">
            <a:noAutofit/>
          </a:bodyPr>
          <a:p>
            <a:pPr marL="171450" indent="-171450">
              <a:lnSpc>
                <a:spcPct val="100000"/>
              </a:lnSpc>
              <a:buFont typeface="Wingdings" panose="05000000000000000000" charset="0"/>
              <a:buChar char="p"/>
            </a:pPr>
            <a:r>
              <a:rPr lang="en-US" altLang="zh-CN" sz="1200" dirty="0" smtClean="0">
                <a:highlight>
                  <a:srgbClr val="FF0000"/>
                </a:highlight>
                <a:latin typeface="微软雅黑 Light" panose="020B0502040204020203" pitchFamily="34" charset="-122"/>
                <a:ea typeface="微软雅黑 Light" panose="020B0502040204020203" pitchFamily="34" charset="-122"/>
              </a:rPr>
              <a:t>fs&lt;fr</a:t>
            </a:r>
            <a:r>
              <a:rPr lang="zh-CN" altLang="en-US" sz="1200" dirty="0" smtClean="0">
                <a:highlight>
                  <a:srgbClr val="FF0000"/>
                </a:highlight>
                <a:latin typeface="微软雅黑 Light" panose="020B0502040204020203" pitchFamily="34" charset="-122"/>
                <a:ea typeface="微软雅黑 Light" panose="020B0502040204020203" pitchFamily="34" charset="-122"/>
              </a:rPr>
              <a:t>和</a:t>
            </a:r>
            <a:r>
              <a:rPr lang="en-US" altLang="zh-CN" sz="1200" dirty="0" smtClean="0">
                <a:highlight>
                  <a:srgbClr val="FF0000"/>
                </a:highlight>
                <a:latin typeface="微软雅黑 Light" panose="020B0502040204020203" pitchFamily="34" charset="-122"/>
                <a:ea typeface="微软雅黑 Light" panose="020B0502040204020203" pitchFamily="34" charset="-122"/>
              </a:rPr>
              <a:t>fs&gt;fr</a:t>
            </a:r>
            <a:r>
              <a:rPr lang="zh-CN" altLang="en-US" sz="1200" dirty="0" smtClean="0">
                <a:highlight>
                  <a:srgbClr val="FF0000"/>
                </a:highlight>
                <a:latin typeface="微软雅黑 Light" panose="020B0502040204020203" pitchFamily="34" charset="-122"/>
                <a:ea typeface="微软雅黑 Light" panose="020B0502040204020203" pitchFamily="34" charset="-122"/>
              </a:rPr>
              <a:t>两种模式下，为什么有的时候</a:t>
            </a:r>
            <a:r>
              <a:rPr lang="en-US" altLang="zh-CN" sz="1200" dirty="0" smtClean="0">
                <a:highlight>
                  <a:srgbClr val="FF0000"/>
                </a:highlight>
                <a:latin typeface="微软雅黑 Light" panose="020B0502040204020203" pitchFamily="34" charset="-122"/>
                <a:ea typeface="微软雅黑 Light" panose="020B0502040204020203" pitchFamily="34" charset="-122"/>
              </a:rPr>
              <a:t>Lm</a:t>
            </a:r>
            <a:r>
              <a:rPr lang="zh-CN" altLang="en-US" sz="1200" dirty="0" smtClean="0">
                <a:highlight>
                  <a:srgbClr val="FF0000"/>
                </a:highlight>
                <a:latin typeface="微软雅黑 Light" panose="020B0502040204020203" pitchFamily="34" charset="-122"/>
                <a:ea typeface="微软雅黑 Light" panose="020B0502040204020203" pitchFamily="34" charset="-122"/>
              </a:rPr>
              <a:t>能提供负载电流，有的情况又不能提供负载电流？</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r>
              <a:rPr lang="zh-CN" altLang="en-US" sz="1200" dirty="0" smtClean="0">
                <a:highlight>
                  <a:srgbClr val="FF0000"/>
                </a:highlight>
                <a:latin typeface="微软雅黑 Light" panose="020B0502040204020203" pitchFamily="34" charset="-122"/>
                <a:ea typeface="微软雅黑 Light" panose="020B0502040204020203" pitchFamily="34" charset="-122"/>
              </a:rPr>
              <a:t>容性工作区因为体二极管的反向恢复特性受限，把反向恢复特性弄清楚</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00000"/>
              </a:lnSpc>
              <a:buFont typeface="Wingdings" panose="05000000000000000000" charset="0"/>
              <a:buChar char="p"/>
            </a:pP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VSG</a:t>
            </a:r>
            <a:r>
              <a:rPr dirty="0" smtClean="0"/>
              <a:t>限流</a:t>
            </a:r>
            <a:r>
              <a:rPr dirty="0" smtClean="0"/>
              <a:t>控制</a:t>
            </a:r>
            <a:endParaRPr dirty="0" smtClean="0"/>
          </a:p>
        </p:txBody>
      </p:sp>
      <p:pic>
        <p:nvPicPr>
          <p:cNvPr id="10" name="图片 9"/>
          <p:cNvPicPr>
            <a:picLocks noChangeAspect="1"/>
          </p:cNvPicPr>
          <p:nvPr/>
        </p:nvPicPr>
        <p:blipFill>
          <a:blip r:embed="rId1"/>
          <a:stretch>
            <a:fillRect/>
          </a:stretch>
        </p:blipFill>
        <p:spPr>
          <a:xfrm>
            <a:off x="478790" y="2206625"/>
            <a:ext cx="7743432" cy="3120390"/>
          </a:xfrm>
          <a:prstGeom prst="rect">
            <a:avLst/>
          </a:prstGeom>
          <a:ln>
            <a:solidFill>
              <a:schemeClr val="accent6">
                <a:lumMod val="50000"/>
              </a:schemeClr>
            </a:solidFill>
          </a:ln>
        </p:spPr>
      </p:pic>
      <p:sp>
        <p:nvSpPr>
          <p:cNvPr id="11" name="文本框 10"/>
          <p:cNvSpPr txBox="1"/>
          <p:nvPr>
            <p:custDataLst>
              <p:tags r:id="rId2"/>
            </p:custDataLst>
          </p:nvPr>
        </p:nvSpPr>
        <p:spPr>
          <a:xfrm>
            <a:off x="4149725" y="2063115"/>
            <a:ext cx="119951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(1)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电流环限幅</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4864100" y="47625"/>
            <a:ext cx="3743325" cy="1440180"/>
          </a:xfrm>
          <a:prstGeom prst="rect">
            <a:avLst/>
          </a:prstGeom>
          <a:ln>
            <a:solidFill>
              <a:schemeClr val="accent5"/>
            </a:solidFill>
          </a:ln>
        </p:spPr>
      </p:pic>
      <p:cxnSp>
        <p:nvCxnSpPr>
          <p:cNvPr id="20" name="直接连接符 19"/>
          <p:cNvCxnSpPr>
            <a:stCxn id="11" idx="0"/>
          </p:cNvCxnSpPr>
          <p:nvPr/>
        </p:nvCxnSpPr>
        <p:spPr>
          <a:xfrm flipV="1">
            <a:off x="4749800" y="1484630"/>
            <a:ext cx="563880" cy="5784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 name="文本框 2"/>
          <p:cNvSpPr txBox="1"/>
          <p:nvPr>
            <p:custDataLst>
              <p:tags r:id="rId4"/>
            </p:custDataLst>
          </p:nvPr>
        </p:nvSpPr>
        <p:spPr>
          <a:xfrm>
            <a:off x="6886575" y="1358900"/>
            <a:ext cx="142049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针对相位进行干预</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8397240" y="1697990"/>
            <a:ext cx="3543300" cy="1571625"/>
          </a:xfrm>
          <a:prstGeom prst="rect">
            <a:avLst/>
          </a:prstGeom>
          <a:ln>
            <a:solidFill>
              <a:schemeClr val="accent6"/>
            </a:solidFill>
          </a:ln>
        </p:spPr>
      </p:pic>
      <p:sp>
        <p:nvSpPr>
          <p:cNvPr id="6" name="文本框 5"/>
          <p:cNvSpPr txBox="1"/>
          <p:nvPr>
            <p:custDataLst>
              <p:tags r:id="rId6"/>
            </p:custDataLst>
          </p:nvPr>
        </p:nvSpPr>
        <p:spPr>
          <a:xfrm>
            <a:off x="6093460" y="2063115"/>
            <a:ext cx="10242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(2) </a:t>
            </a:r>
            <a:r>
              <a:rPr lang="zh-CN" altLang="en-US" sz="1200" dirty="0" smtClean="0">
                <a:highlight>
                  <a:srgbClr val="00FF00"/>
                </a:highlight>
                <a:latin typeface="微软雅黑 Light" panose="020B0502040204020203" pitchFamily="34" charset="-122"/>
                <a:ea typeface="微软雅黑 Light" panose="020B0502040204020203" pitchFamily="34" charset="-122"/>
              </a:rPr>
              <a:t>调制限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7" name="直接连接符 6"/>
          <p:cNvCxnSpPr>
            <a:stCxn id="6" idx="3"/>
          </p:cNvCxnSpPr>
          <p:nvPr/>
        </p:nvCxnSpPr>
        <p:spPr>
          <a:xfrm>
            <a:off x="7117715" y="2178685"/>
            <a:ext cx="1209675" cy="52832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custDataLst>
              <p:tags r:id="rId7"/>
            </p:custDataLst>
          </p:nvPr>
        </p:nvSpPr>
        <p:spPr>
          <a:xfrm>
            <a:off x="9383395" y="3282950"/>
            <a:ext cx="2139315" cy="486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直接根据电流情况封波，</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作者认为会产生稳定行问题</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8"/>
          <a:stretch>
            <a:fillRect/>
          </a:stretch>
        </p:blipFill>
        <p:spPr>
          <a:xfrm>
            <a:off x="118110" y="5365115"/>
            <a:ext cx="3913346" cy="1493044"/>
          </a:xfrm>
          <a:prstGeom prst="rect">
            <a:avLst/>
          </a:prstGeom>
          <a:ln>
            <a:solidFill>
              <a:schemeClr val="accent5"/>
            </a:solidFill>
          </a:ln>
        </p:spPr>
      </p:pic>
      <p:sp>
        <p:nvSpPr>
          <p:cNvPr id="12" name="文本框 11"/>
          <p:cNvSpPr txBox="1"/>
          <p:nvPr>
            <p:custDataLst>
              <p:tags r:id="rId9"/>
            </p:custDataLst>
          </p:nvPr>
        </p:nvSpPr>
        <p:spPr>
          <a:xfrm>
            <a:off x="534670" y="3859530"/>
            <a:ext cx="1035050" cy="41592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(3) </a:t>
            </a:r>
            <a:r>
              <a:rPr lang="zh-CN" altLang="en-US" sz="1200" dirty="0" smtClean="0">
                <a:highlight>
                  <a:srgbClr val="00FF00"/>
                </a:highlight>
                <a:latin typeface="微软雅黑 Light" panose="020B0502040204020203" pitchFamily="34" charset="-122"/>
                <a:ea typeface="微软雅黑 Light" panose="020B0502040204020203" pitchFamily="34" charset="-122"/>
              </a:rPr>
              <a:t>通过功率指令限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3" name="直接连接符 12"/>
          <p:cNvCxnSpPr>
            <a:stCxn id="12" idx="2"/>
          </p:cNvCxnSpPr>
          <p:nvPr/>
        </p:nvCxnSpPr>
        <p:spPr>
          <a:xfrm flipH="1">
            <a:off x="838835" y="4275455"/>
            <a:ext cx="213360" cy="1529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10"/>
          <a:stretch>
            <a:fillRect/>
          </a:stretch>
        </p:blipFill>
        <p:spPr>
          <a:xfrm>
            <a:off x="4175125" y="5516880"/>
            <a:ext cx="2843213" cy="1014413"/>
          </a:xfrm>
          <a:prstGeom prst="rect">
            <a:avLst/>
          </a:prstGeom>
          <a:ln>
            <a:solidFill>
              <a:srgbClr val="65AADD"/>
            </a:solidFill>
          </a:ln>
        </p:spPr>
      </p:pic>
      <p:pic>
        <p:nvPicPr>
          <p:cNvPr id="15" name="图片 14"/>
          <p:cNvPicPr>
            <a:picLocks noChangeAspect="1"/>
          </p:cNvPicPr>
          <p:nvPr/>
        </p:nvPicPr>
        <p:blipFill>
          <a:blip r:embed="rId11"/>
          <a:stretch>
            <a:fillRect/>
          </a:stretch>
        </p:blipFill>
        <p:spPr>
          <a:xfrm>
            <a:off x="1126490" y="47625"/>
            <a:ext cx="2862263" cy="2028825"/>
          </a:xfrm>
          <a:prstGeom prst="rect">
            <a:avLst/>
          </a:prstGeom>
          <a:ln>
            <a:solidFill>
              <a:schemeClr val="accent6"/>
            </a:solidFill>
          </a:ln>
        </p:spPr>
      </p:pic>
      <p:sp>
        <p:nvSpPr>
          <p:cNvPr id="16" name="文本框 15"/>
          <p:cNvSpPr txBox="1"/>
          <p:nvPr>
            <p:custDataLst>
              <p:tags r:id="rId12"/>
            </p:custDataLst>
          </p:nvPr>
        </p:nvSpPr>
        <p:spPr>
          <a:xfrm>
            <a:off x="4077970" y="6597650"/>
            <a:ext cx="294068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这不是一个时间尺度，靠这里限流太慢了，这里和</a:t>
            </a:r>
            <a:r>
              <a:rPr lang="en-US" altLang="zh-CN" sz="1200" dirty="0" smtClean="0">
                <a:highlight>
                  <a:srgbClr val="FFFF00"/>
                </a:highlight>
                <a:latin typeface="微软雅黑 Light" panose="020B0502040204020203" pitchFamily="34" charset="-122"/>
                <a:ea typeface="微软雅黑 Light" panose="020B0502040204020203" pitchFamily="34" charset="-122"/>
              </a:rPr>
              <a:t>gird-code</a:t>
            </a:r>
            <a:r>
              <a:rPr lang="zh-CN" altLang="en-US" sz="1200" dirty="0" smtClean="0">
                <a:highlight>
                  <a:srgbClr val="FFFF00"/>
                </a:highlight>
                <a:latin typeface="微软雅黑 Light" panose="020B0502040204020203" pitchFamily="34" charset="-122"/>
                <a:ea typeface="微软雅黑 Light" panose="020B0502040204020203" pitchFamily="34" charset="-122"/>
              </a:rPr>
              <a:t>相关</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13"/>
            </p:custDataLst>
          </p:nvPr>
        </p:nvSpPr>
        <p:spPr>
          <a:xfrm>
            <a:off x="34290" y="2126615"/>
            <a:ext cx="2033905" cy="28956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(4)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a:t>
            </a:r>
            <a:r>
              <a:rPr lang="zh-CN" altLang="en-US" sz="1200" dirty="0" smtClean="0">
                <a:highlight>
                  <a:srgbClr val="00FF00"/>
                </a:highlight>
                <a:latin typeface="微软雅黑 Light" panose="020B0502040204020203" pitchFamily="34" charset="-122"/>
                <a:ea typeface="微软雅黑 Light" panose="020B0502040204020203" pitchFamily="34" charset="-122"/>
              </a:rPr>
              <a:t>指令引入虚拟</a:t>
            </a:r>
            <a:r>
              <a:rPr lang="zh-CN" altLang="en-US" sz="1200" dirty="0" smtClean="0">
                <a:highlight>
                  <a:srgbClr val="00FF00"/>
                </a:highlight>
                <a:latin typeface="微软雅黑 Light" panose="020B0502040204020203" pitchFamily="34" charset="-122"/>
                <a:ea typeface="微软雅黑 Light" panose="020B0502040204020203" pitchFamily="34" charset="-122"/>
              </a:rPr>
              <a:t>阻抗</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8" name="直接连接符 17"/>
          <p:cNvCxnSpPr/>
          <p:nvPr/>
        </p:nvCxnSpPr>
        <p:spPr>
          <a:xfrm flipV="1">
            <a:off x="262890" y="1772920"/>
            <a:ext cx="791845" cy="3536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4"/>
          <a:stretch>
            <a:fillRect/>
          </a:stretch>
        </p:blipFill>
        <p:spPr>
          <a:xfrm>
            <a:off x="8398510" y="5000625"/>
            <a:ext cx="3538538" cy="1857375"/>
          </a:xfrm>
          <a:prstGeom prst="rect">
            <a:avLst/>
          </a:prstGeom>
          <a:ln>
            <a:solidFill>
              <a:srgbClr val="FFC000"/>
            </a:solidFill>
          </a:ln>
        </p:spPr>
      </p:pic>
      <p:sp>
        <p:nvSpPr>
          <p:cNvPr id="21" name="文本框 20"/>
          <p:cNvSpPr txBox="1"/>
          <p:nvPr>
            <p:custDataLst>
              <p:tags r:id="rId15"/>
            </p:custDataLst>
          </p:nvPr>
        </p:nvSpPr>
        <p:spPr>
          <a:xfrm>
            <a:off x="4727575" y="5072380"/>
            <a:ext cx="132905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(5) </a:t>
            </a:r>
            <a:r>
              <a:rPr lang="zh-CN" altLang="en-US" sz="1200" dirty="0" smtClean="0">
                <a:highlight>
                  <a:srgbClr val="00FF00"/>
                </a:highlight>
                <a:latin typeface="微软雅黑 Light" panose="020B0502040204020203" pitchFamily="34" charset="-122"/>
                <a:ea typeface="微软雅黑 Light" panose="020B0502040204020203" pitchFamily="34" charset="-122"/>
              </a:rPr>
              <a:t>电压指令限</a:t>
            </a:r>
            <a:r>
              <a:rPr lang="zh-CN" altLang="en-US" sz="1200" dirty="0" smtClean="0">
                <a:highlight>
                  <a:srgbClr val="00FF00"/>
                </a:highlight>
                <a:latin typeface="微软雅黑 Light" panose="020B0502040204020203" pitchFamily="34" charset="-122"/>
                <a:ea typeface="微软雅黑 Light" panose="020B0502040204020203" pitchFamily="34" charset="-122"/>
              </a:rPr>
              <a:t>流</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22" name="直接连接符 21"/>
          <p:cNvCxnSpPr/>
          <p:nvPr/>
        </p:nvCxnSpPr>
        <p:spPr>
          <a:xfrm>
            <a:off x="6022975" y="5229225"/>
            <a:ext cx="2232025" cy="43180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16"/>
            </p:custDataLst>
          </p:nvPr>
        </p:nvSpPr>
        <p:spPr>
          <a:xfrm>
            <a:off x="8686800" y="4438015"/>
            <a:ext cx="2781300" cy="4514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根本不知道准确的</a:t>
            </a:r>
            <a:r>
              <a:rPr lang="en-US" altLang="zh-CN" sz="1200" dirty="0" smtClean="0">
                <a:highlight>
                  <a:srgbClr val="FFFF00"/>
                </a:highlight>
                <a:latin typeface="微软雅黑 Light" panose="020B0502040204020203" pitchFamily="34" charset="-122"/>
                <a:ea typeface="微软雅黑 Light" panose="020B0502040204020203" pitchFamily="34" charset="-122"/>
              </a:rPr>
              <a:t>Lg</a:t>
            </a:r>
            <a:r>
              <a:rPr lang="zh-CN" altLang="en-US" sz="1200" dirty="0" smtClean="0">
                <a:highlight>
                  <a:srgbClr val="FFFF00"/>
                </a:highlight>
                <a:latin typeface="微软雅黑 Light" panose="020B0502040204020203" pitchFamily="34" charset="-122"/>
                <a:ea typeface="微软雅黑 Light" panose="020B0502040204020203" pitchFamily="34" charset="-122"/>
              </a:rPr>
              <a:t>和</a:t>
            </a:r>
            <a:r>
              <a:rPr lang="en-US" altLang="zh-CN" sz="1200" dirty="0" smtClean="0">
                <a:highlight>
                  <a:srgbClr val="FFFF00"/>
                </a:highlight>
                <a:latin typeface="微软雅黑 Light" panose="020B0502040204020203" pitchFamily="34" charset="-122"/>
                <a:ea typeface="微软雅黑 Light" panose="020B0502040204020203" pitchFamily="34" charset="-122"/>
              </a:rPr>
              <a:t>Rg</a:t>
            </a:r>
            <a:r>
              <a:rPr lang="zh-CN" altLang="en-US" sz="1200" dirty="0" smtClean="0">
                <a:highlight>
                  <a:srgbClr val="FFFF00"/>
                </a:highlight>
                <a:latin typeface="微软雅黑 Light" panose="020B0502040204020203" pitchFamily="34" charset="-122"/>
                <a:ea typeface="微软雅黑 Light" panose="020B0502040204020203" pitchFamily="34" charset="-122"/>
              </a:rPr>
              <a:t>，咋</a:t>
            </a:r>
            <a:r>
              <a:rPr lang="zh-CN" altLang="en-US" sz="1200" dirty="0" smtClean="0">
                <a:highlight>
                  <a:srgbClr val="FF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外部的</a:t>
            </a:r>
            <a:r>
              <a:rPr lang="en-US" altLang="zh-CN" sz="1200" dirty="0" smtClean="0">
                <a:highlight>
                  <a:srgbClr val="FF0000"/>
                </a:highlight>
                <a:latin typeface="微软雅黑 Light" panose="020B0502040204020203" pitchFamily="34" charset="-122"/>
                <a:ea typeface="微软雅黑 Light" panose="020B0502040204020203" pitchFamily="34" charset="-122"/>
              </a:rPr>
              <a:t>GFM</a:t>
            </a:r>
            <a:r>
              <a:rPr lang="zh-CN" altLang="en-US" sz="1200" dirty="0" smtClean="0">
                <a:highlight>
                  <a:srgbClr val="FF0000"/>
                </a:highlight>
                <a:latin typeface="微软雅黑 Light" panose="020B0502040204020203" pitchFamily="34" charset="-122"/>
                <a:ea typeface="微软雅黑 Light" panose="020B0502040204020203" pitchFamily="34" charset="-122"/>
              </a:rPr>
              <a:t>环路被旁路了</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1198245" y="1786255"/>
            <a:ext cx="156464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两种只是过渡</a:t>
            </a:r>
            <a:r>
              <a:rPr lang="zh-CN" altLang="en-US" sz="1200" dirty="0" smtClean="0">
                <a:highlight>
                  <a:srgbClr val="FFFF00"/>
                </a:highlight>
                <a:latin typeface="微软雅黑 Light" panose="020B0502040204020203" pitchFamily="34" charset="-122"/>
                <a:ea typeface="微软雅黑 Light" panose="020B0502040204020203" pitchFamily="34" charset="-122"/>
              </a:rPr>
              <a:t>不一样</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18"/>
            </p:custDataLst>
          </p:nvPr>
        </p:nvSpPr>
        <p:spPr>
          <a:xfrm>
            <a:off x="189230" y="1282700"/>
            <a:ext cx="1243330" cy="23749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阻抗比有讲究！</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主要影响极</a:t>
            </a:r>
            <a:r>
              <a:rPr dirty="0" smtClean="0"/>
              <a:t>要求</a:t>
            </a:r>
            <a:endParaRPr dirty="0" smtClean="0"/>
          </a:p>
        </p:txBody>
      </p:sp>
      <p:sp>
        <p:nvSpPr>
          <p:cNvPr id="26" name="文本框 25"/>
          <p:cNvSpPr txBox="1"/>
          <p:nvPr>
            <p:custDataLst>
              <p:tags r:id="rId1"/>
            </p:custDataLst>
          </p:nvPr>
        </p:nvSpPr>
        <p:spPr>
          <a:xfrm>
            <a:off x="766445" y="981075"/>
            <a:ext cx="5767705" cy="5527040"/>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瞬态稳定性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highlight>
                  <a:srgbClr val="FF0000"/>
                </a:highlight>
                <a:latin typeface="微软雅黑 Light" panose="020B0502040204020203" pitchFamily="34" charset="-122"/>
                <a:ea typeface="微软雅黑 Light" panose="020B0502040204020203" pitchFamily="34" charset="-122"/>
              </a:rPr>
              <a:t>这一块我一直没有研究过</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小信号稳定性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这里主要强调了</a:t>
            </a:r>
            <a:r>
              <a:rPr lang="zh-CN" altLang="en-US" sz="1200" dirty="0" smtClean="0">
                <a:highlight>
                  <a:srgbClr val="FFFF00"/>
                </a:highlight>
                <a:latin typeface="微软雅黑 Light" panose="020B0502040204020203" pitchFamily="34" charset="-122"/>
                <a:ea typeface="微软雅黑 Light" panose="020B0502040204020203" pitchFamily="34" charset="-122"/>
              </a:rPr>
              <a:t>阻抗比</a:t>
            </a:r>
            <a:r>
              <a:rPr lang="en-US" altLang="zh-CN" sz="1200" dirty="0" smtClean="0">
                <a:highlight>
                  <a:srgbClr val="FFFF00"/>
                </a:highlight>
                <a:latin typeface="微软雅黑 Light" panose="020B0502040204020203" pitchFamily="34" charset="-122"/>
                <a:ea typeface="微软雅黑 Light" panose="020B0502040204020203" pitchFamily="34" charset="-122"/>
              </a:rPr>
              <a:t>Xvi/Rvi</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重要性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同步机特性</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这里特别强调的就是</a:t>
            </a:r>
            <a:r>
              <a:rPr lang="en-US" altLang="zh-CN" sz="1200" dirty="0" smtClean="0">
                <a:highlight>
                  <a:srgbClr val="FFFF00"/>
                </a:highlight>
                <a:latin typeface="微软雅黑 Light" panose="020B0502040204020203" pitchFamily="34" charset="-122"/>
                <a:ea typeface="微软雅黑 Light" panose="020B0502040204020203" pitchFamily="34" charset="-122"/>
              </a:rPr>
              <a:t>“a voltage source behind an impedance”</a:t>
            </a:r>
            <a:endParaRPr lang="en-US" altLang="zh-CN"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这里也没有讲的特别清楚，只是笼统地说直接限流地方法丧失了同步机</a:t>
            </a:r>
            <a:r>
              <a:rPr lang="zh-CN" altLang="en-US" sz="1200" dirty="0" smtClean="0">
                <a:latin typeface="微软雅黑 Light" panose="020B0502040204020203" pitchFamily="34" charset="-122"/>
                <a:ea typeface="微软雅黑 Light" panose="020B0502040204020203" pitchFamily="34" charset="-122"/>
              </a:rPr>
              <a:t>特性</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故障后的恢复与同步</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不对称穿越影响</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2"/>
          <a:stretch>
            <a:fillRect/>
          </a:stretch>
        </p:blipFill>
        <p:spPr>
          <a:xfrm>
            <a:off x="3502660" y="1844040"/>
            <a:ext cx="3298190" cy="924560"/>
          </a:xfrm>
          <a:prstGeom prst="rect">
            <a:avLst/>
          </a:prstGeom>
        </p:spPr>
      </p:pic>
      <p:sp>
        <p:nvSpPr>
          <p:cNvPr id="29" name="文本框 28"/>
          <p:cNvSpPr txBox="1"/>
          <p:nvPr>
            <p:custDataLst>
              <p:tags r:id="rId3"/>
            </p:custDataLst>
          </p:nvPr>
        </p:nvSpPr>
        <p:spPr>
          <a:xfrm>
            <a:off x="7679055" y="1108075"/>
            <a:ext cx="3898900" cy="937895"/>
          </a:xfrm>
          <a:prstGeom prst="rect">
            <a:avLst/>
          </a:prstGeom>
          <a:noFill/>
        </p:spPr>
        <p:txBody>
          <a:bodyPr wrap="square" rtlCol="0">
            <a:noAutofit/>
          </a:bodyPr>
          <a:p>
            <a:pPr marL="171450" indent="-171450">
              <a:lnSpc>
                <a:spcPct val="150000"/>
              </a:lnSpc>
              <a:buFont typeface="Wingdings" panose="05000000000000000000" charset="0"/>
              <a:buChar char="p"/>
            </a:pPr>
            <a:r>
              <a:rPr lang="zh-CN" altLang="en-US" sz="1200" dirty="0" smtClean="0">
                <a:highlight>
                  <a:srgbClr val="00FF00"/>
                </a:highlight>
                <a:latin typeface="微软雅黑 Light" panose="020B0502040204020203" pitchFamily="34" charset="-122"/>
                <a:ea typeface="微软雅黑 Light" panose="020B0502040204020203" pitchFamily="34" charset="-122"/>
              </a:rPr>
              <a:t>新</a:t>
            </a:r>
            <a:r>
              <a:rPr lang="en-US" altLang="zh-CN" sz="1200" dirty="0" smtClean="0">
                <a:highlight>
                  <a:srgbClr val="00FF00"/>
                </a:highlight>
                <a:latin typeface="微软雅黑 Light" panose="020B0502040204020203" pitchFamily="34" charset="-122"/>
                <a:ea typeface="微软雅黑 Light" panose="020B0502040204020203" pitchFamily="34" charset="-122"/>
              </a:rPr>
              <a:t>grid-code</a:t>
            </a:r>
            <a:r>
              <a:rPr lang="zh-CN" altLang="en-US" sz="1200" dirty="0" smtClean="0">
                <a:highlight>
                  <a:srgbClr val="00FF00"/>
                </a:highlight>
                <a:latin typeface="微软雅黑 Light" panose="020B0502040204020203" pitchFamily="34" charset="-122"/>
                <a:ea typeface="微软雅黑 Light" panose="020B0502040204020203" pitchFamily="34" charset="-122"/>
              </a:rPr>
              <a:t>的</a:t>
            </a:r>
            <a:r>
              <a:rPr lang="zh-CN" altLang="en-US" sz="1200" dirty="0" smtClean="0">
                <a:highlight>
                  <a:srgbClr val="00FF00"/>
                </a:highlight>
                <a:latin typeface="微软雅黑 Light" panose="020B0502040204020203" pitchFamily="34" charset="-122"/>
                <a:ea typeface="微软雅黑 Light" panose="020B0502040204020203" pitchFamily="34" charset="-122"/>
              </a:rPr>
              <a:t>要求</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在非正常工况下保持并网状态；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根据情况注入短路电流、无功电流</a:t>
            </a:r>
            <a:r>
              <a:rPr lang="zh-CN" altLang="en-US" sz="1200" dirty="0" smtClean="0">
                <a:latin typeface="微软雅黑 Light" panose="020B0502040204020203" pitchFamily="34" charset="-122"/>
                <a:ea typeface="微软雅黑 Light" panose="020B0502040204020203" pitchFamily="34" charset="-122"/>
              </a:rPr>
              <a:t>等；</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5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所讨论的核心还是</a:t>
            </a:r>
            <a:r>
              <a:rPr lang="en-US" altLang="zh-CN" sz="1200" dirty="0" smtClean="0">
                <a:latin typeface="微软雅黑 Light" panose="020B0502040204020203" pitchFamily="34" charset="-122"/>
                <a:ea typeface="微软雅黑 Light" panose="020B0502040204020203" pitchFamily="34" charset="-122"/>
              </a:rPr>
              <a:t>GFL</a:t>
            </a:r>
            <a:r>
              <a:rPr lang="zh-CN" altLang="en-US" sz="1200" dirty="0" smtClean="0">
                <a:latin typeface="微软雅黑 Light" panose="020B0502040204020203" pitchFamily="34" charset="-122"/>
                <a:ea typeface="微软雅黑 Light" panose="020B0502040204020203" pitchFamily="34" charset="-122"/>
              </a:rPr>
              <a:t>和</a:t>
            </a:r>
            <a:r>
              <a:rPr lang="en-US" altLang="zh-CN" sz="1200" dirty="0" smtClean="0">
                <a:latin typeface="微软雅黑 Light" panose="020B0502040204020203" pitchFamily="34" charset="-122"/>
                <a:ea typeface="微软雅黑 Light" panose="020B0502040204020203" pitchFamily="34" charset="-122"/>
              </a:rPr>
              <a:t>GFM</a:t>
            </a:r>
            <a:r>
              <a:rPr lang="zh-CN" altLang="en-US" sz="1200" dirty="0" smtClean="0">
                <a:latin typeface="微软雅黑 Light" panose="020B0502040204020203" pitchFamily="34" charset="-122"/>
                <a:ea typeface="微软雅黑 Light" panose="020B0502040204020203" pitchFamily="34" charset="-122"/>
              </a:rPr>
              <a:t>对电网的核心</a:t>
            </a:r>
            <a:r>
              <a:rPr lang="zh-CN" altLang="en-US" sz="1200" dirty="0" smtClean="0">
                <a:latin typeface="微软雅黑 Light" panose="020B0502040204020203" pitchFamily="34" charset="-122"/>
                <a:ea typeface="微软雅黑 Light" panose="020B0502040204020203" pitchFamily="34" charset="-122"/>
              </a:rPr>
              <a:t>影响</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4"/>
          <a:stretch>
            <a:fillRect/>
          </a:stretch>
        </p:blipFill>
        <p:spPr>
          <a:xfrm>
            <a:off x="7751445" y="2276475"/>
            <a:ext cx="3243580" cy="7683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主要</a:t>
            </a:r>
            <a:r>
              <a:rPr dirty="0" smtClean="0"/>
              <a:t>影响</a:t>
            </a:r>
            <a:endParaRPr dirty="0" smtClean="0"/>
          </a:p>
        </p:txBody>
      </p:sp>
      <p:pic>
        <p:nvPicPr>
          <p:cNvPr id="2" name="图片 1"/>
          <p:cNvPicPr>
            <a:picLocks noChangeAspect="1"/>
          </p:cNvPicPr>
          <p:nvPr/>
        </p:nvPicPr>
        <p:blipFill>
          <a:blip r:embed="rId1"/>
          <a:stretch>
            <a:fillRect/>
          </a:stretch>
        </p:blipFill>
        <p:spPr>
          <a:xfrm>
            <a:off x="261620" y="260985"/>
            <a:ext cx="11670030" cy="6558280"/>
          </a:xfrm>
          <a:prstGeom prst="rect">
            <a:avLst/>
          </a:prstGeom>
        </p:spPr>
      </p:pic>
      <p:sp>
        <p:nvSpPr>
          <p:cNvPr id="11" name="文本框 10"/>
          <p:cNvSpPr txBox="1"/>
          <p:nvPr>
            <p:custDataLst>
              <p:tags r:id="rId2"/>
            </p:custDataLst>
          </p:nvPr>
        </p:nvSpPr>
        <p:spPr>
          <a:xfrm>
            <a:off x="9849485" y="836930"/>
            <a:ext cx="1808480" cy="141986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液冷部分换成下面</a:t>
            </a:r>
            <a:r>
              <a:rPr lang="zh-CN" altLang="en-US" sz="1200" dirty="0" smtClean="0">
                <a:solidFill>
                  <a:srgbClr val="FF0000"/>
                </a:solidFill>
                <a:latin typeface="微软雅黑 Light" panose="020B0502040204020203" pitchFamily="34" charset="-122"/>
                <a:ea typeface="微软雅黑 Light" panose="020B0502040204020203" pitchFamily="34" charset="-122"/>
              </a:rPr>
              <a:t>数据</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温度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出水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回水</a:t>
            </a:r>
            <a:r>
              <a:rPr lang="zh-CN" altLang="en-US" sz="1200" dirty="0" smtClean="0">
                <a:solidFill>
                  <a:srgbClr val="FF0000"/>
                </a:solidFill>
                <a:latin typeface="微软雅黑 Light" panose="020B0502040204020203" pitchFamily="34" charset="-122"/>
                <a:ea typeface="微软雅黑 Light" panose="020B0502040204020203" pitchFamily="34" charset="-122"/>
              </a:rPr>
              <a:t>压力：</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运行</a:t>
            </a:r>
            <a:r>
              <a:rPr lang="zh-CN" altLang="en-US" sz="1200" dirty="0" smtClean="0">
                <a:solidFill>
                  <a:srgbClr val="FF0000"/>
                </a:solidFill>
                <a:latin typeface="微软雅黑 Light" panose="020B0502040204020203" pitchFamily="34" charset="-122"/>
                <a:ea typeface="微软雅黑 Light" panose="020B0502040204020203" pitchFamily="34" charset="-122"/>
              </a:rPr>
              <a:t>模式：</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液冷</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3" name="文本框 2"/>
          <p:cNvSpPr txBox="1"/>
          <p:nvPr>
            <p:custDataLst>
              <p:tags r:id="rId3"/>
            </p:custDataLst>
          </p:nvPr>
        </p:nvSpPr>
        <p:spPr>
          <a:xfrm>
            <a:off x="7871460" y="1052830"/>
            <a:ext cx="1799590" cy="9632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监测换成下面数据：</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CO</a:t>
            </a:r>
            <a:r>
              <a:rPr lang="zh-CN" altLang="en-US" sz="1200" dirty="0" smtClean="0">
                <a:solidFill>
                  <a:srgbClr val="FF0000"/>
                </a:solidFill>
                <a:latin typeface="微软雅黑 Light" panose="020B0502040204020203" pitchFamily="34" charset="-122"/>
                <a:ea typeface="微软雅黑 Light" panose="020B0502040204020203" pitchFamily="34" charset="-122"/>
              </a:rPr>
              <a:t>浓度：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温感：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烟感：</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消防</a:t>
            </a:r>
            <a:r>
              <a:rPr lang="zh-CN" altLang="en-US" sz="1200" dirty="0" smtClean="0">
                <a:solidFill>
                  <a:srgbClr val="FF0000"/>
                </a:solidFill>
                <a:latin typeface="微软雅黑 Light" panose="020B0502040204020203" pitchFamily="34" charset="-122"/>
                <a:ea typeface="微软雅黑 Light" panose="020B0502040204020203" pitchFamily="34" charset="-122"/>
              </a:rPr>
              <a:t>报警：</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75050" y="4797425"/>
            <a:ext cx="8208645" cy="1314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6671310" y="260985"/>
            <a:ext cx="1199515" cy="107759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增加一个模块做电池的</a:t>
            </a:r>
            <a:r>
              <a:rPr lang="zh-CN" altLang="en-US" sz="1200" dirty="0" smtClean="0">
                <a:solidFill>
                  <a:srgbClr val="FF0000"/>
                </a:solidFill>
                <a:latin typeface="微软雅黑 Light" panose="020B0502040204020203" pitchFamily="34" charset="-122"/>
                <a:ea typeface="微软雅黑 Light" panose="020B0502040204020203" pitchFamily="34" charset="-122"/>
              </a:rPr>
              <a:t>信息：</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电压：</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电池</a:t>
            </a:r>
            <a:r>
              <a:rPr lang="zh-CN" altLang="en-US" sz="1200" dirty="0" smtClean="0">
                <a:solidFill>
                  <a:srgbClr val="FF0000"/>
                </a:solidFill>
                <a:latin typeface="微软雅黑 Light" panose="020B0502040204020203" pitchFamily="34" charset="-122"/>
                <a:ea typeface="微软雅黑 Light" panose="020B0502040204020203" pitchFamily="34" charset="-122"/>
              </a:rPr>
              <a:t>电流：</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SOC</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en-US" altLang="zh-CN" sz="1200" dirty="0" smtClean="0">
                <a:solidFill>
                  <a:srgbClr val="FF0000"/>
                </a:solidFill>
                <a:latin typeface="微软雅黑 Light" panose="020B0502040204020203" pitchFamily="34" charset="-122"/>
                <a:ea typeface="微软雅黑 Light" panose="020B0502040204020203" pitchFamily="34" charset="-122"/>
              </a:rPr>
              <a:t>SOH</a:t>
            </a:r>
            <a:r>
              <a:rPr lang="zh-CN" altLang="en-US" sz="1200" dirty="0" smtClean="0">
                <a:solidFill>
                  <a:srgbClr val="FF0000"/>
                </a:solidFill>
                <a:latin typeface="微软雅黑 Light" panose="020B0502040204020203" pitchFamily="34" charset="-122"/>
                <a:ea typeface="微软雅黑 Light" panose="020B0502040204020203" pitchFamily="34" charset="-122"/>
              </a:rPr>
              <a:t>：</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7" name="文本框 6"/>
          <p:cNvSpPr txBox="1"/>
          <p:nvPr>
            <p:custDataLst>
              <p:tags r:id="rId5"/>
            </p:custDataLst>
          </p:nvPr>
        </p:nvSpPr>
        <p:spPr>
          <a:xfrm>
            <a:off x="5086985" y="6165850"/>
            <a:ext cx="3881755" cy="4387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这里要不先删掉，一些数据在上面已经体现了，一些不同时段的能量统计现在也暂时没有</a:t>
            </a:r>
            <a:r>
              <a:rPr lang="zh-CN" altLang="en-US" sz="1200" dirty="0" smtClean="0">
                <a:solidFill>
                  <a:srgbClr val="FF0000"/>
                </a:solidFill>
                <a:latin typeface="微软雅黑 Light" panose="020B0502040204020203" pitchFamily="34" charset="-122"/>
                <a:ea typeface="微软雅黑 Light" panose="020B0502040204020203" pitchFamily="34" charset="-122"/>
              </a:rPr>
              <a:t>上报</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8" name="直接箭头连接符 7"/>
          <p:cNvCxnSpPr/>
          <p:nvPr/>
        </p:nvCxnSpPr>
        <p:spPr>
          <a:xfrm flipH="1" flipV="1">
            <a:off x="5518785" y="2637155"/>
            <a:ext cx="735330" cy="358711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6"/>
            </p:custDataLst>
          </p:nvPr>
        </p:nvSpPr>
        <p:spPr>
          <a:xfrm>
            <a:off x="6748780" y="3357245"/>
            <a:ext cx="2081530" cy="2990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a:t>
            </a:r>
            <a:r>
              <a:rPr lang="zh-CN" altLang="en-US" sz="1200" dirty="0" smtClean="0">
                <a:solidFill>
                  <a:srgbClr val="FF0000"/>
                </a:solidFill>
                <a:latin typeface="微软雅黑 Light" panose="020B0502040204020203" pitchFamily="34" charset="-122"/>
                <a:ea typeface="微软雅黑 Light" panose="020B0502040204020203" pitchFamily="34" charset="-122"/>
              </a:rPr>
              <a:t>布局应该</a:t>
            </a:r>
            <a:r>
              <a:rPr lang="zh-CN" altLang="en-US" sz="1200" dirty="0" smtClean="0">
                <a:solidFill>
                  <a:srgbClr val="FF0000"/>
                </a:solidFill>
                <a:latin typeface="微软雅黑 Light" panose="020B0502040204020203" pitchFamily="34" charset="-122"/>
                <a:ea typeface="微软雅黑 Light" panose="020B0502040204020203" pitchFamily="34" charset="-122"/>
              </a:rPr>
              <a:t>要紧凑</a:t>
            </a:r>
            <a:r>
              <a:rPr lang="zh-CN" altLang="en-US" sz="1200" dirty="0" smtClean="0">
                <a:solidFill>
                  <a:srgbClr val="FF0000"/>
                </a:solidFill>
                <a:latin typeface="微软雅黑 Light" panose="020B0502040204020203" pitchFamily="34" charset="-122"/>
                <a:ea typeface="微软雅黑 Light" panose="020B0502040204020203" pitchFamily="34" charset="-122"/>
              </a:rPr>
              <a:t>一点</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cxnSp>
        <p:nvCxnSpPr>
          <p:cNvPr id="10" name="直接箭头连接符 9"/>
          <p:cNvCxnSpPr/>
          <p:nvPr/>
        </p:nvCxnSpPr>
        <p:spPr>
          <a:xfrm>
            <a:off x="7247255" y="1124585"/>
            <a:ext cx="71755" cy="14401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411.4,&quot;left&quot;:49,&quot;top&quot;:82.85,&quot;width&quot;:755.8250393700788}"/>
</p:tagLst>
</file>

<file path=ppt/tags/tag221.xml><?xml version="1.0" encoding="utf-8"?>
<p:tagLst xmlns:p="http://schemas.openxmlformats.org/presentationml/2006/main">
  <p:tag name="KSO_WM_DIAGRAM_VIRTUALLY_FRAME" val="{&quot;height&quot;:411.4,&quot;left&quot;:49,&quot;top&quot;:82.85,&quot;width&quot;:755.8250393700788}"/>
</p:tagLst>
</file>

<file path=ppt/tags/tag222.xml><?xml version="1.0" encoding="utf-8"?>
<p:tagLst xmlns:p="http://schemas.openxmlformats.org/presentationml/2006/main">
  <p:tag name="KSO_WM_DIAGRAM_VIRTUALLY_FRAME" val="{&quot;height&quot;:411.4,&quot;left&quot;:49,&quot;top&quot;:82.85,&quot;width&quot;:755.8250393700788}"/>
</p:tagLst>
</file>

<file path=ppt/tags/tag223.xml><?xml version="1.0" encoding="utf-8"?>
<p:tagLst xmlns:p="http://schemas.openxmlformats.org/presentationml/2006/main">
  <p:tag name="KSO_WM_DIAGRAM_VIRTUALLY_FRAME" val="{&quot;height&quot;:411.4,&quot;left&quot;:49,&quot;top&quot;:82.85,&quot;width&quot;:755.8250393700788}"/>
</p:tagLst>
</file>

<file path=ppt/tags/tag224.xml><?xml version="1.0" encoding="utf-8"?>
<p:tagLst xmlns:p="http://schemas.openxmlformats.org/presentationml/2006/main">
  <p:tag name="KSO_WM_DIAGRAM_VIRTUALLY_FRAME" val="{&quot;height&quot;:411.4,&quot;left&quot;:49,&quot;top&quot;:82.85,&quot;width&quot;:755.8250393700788}"/>
</p:tagLst>
</file>

<file path=ppt/tags/tag225.xml><?xml version="1.0" encoding="utf-8"?>
<p:tagLst xmlns:p="http://schemas.openxmlformats.org/presentationml/2006/main">
  <p:tag name="KSO_WM_DIAGRAM_VIRTUALLY_FRAME" val="{&quot;height&quot;:411.4,&quot;left&quot;:49,&quot;top&quot;:82.85,&quot;width&quot;:755.8250393700788}"/>
</p:tagLst>
</file>

<file path=ppt/tags/tag226.xml><?xml version="1.0" encoding="utf-8"?>
<p:tagLst xmlns:p="http://schemas.openxmlformats.org/presentationml/2006/main">
  <p:tag name="KSO_WM_DIAGRAM_VIRTUALLY_FRAME" val="{&quot;height&quot;:411.4,&quot;left&quot;:49,&quot;top&quot;:82.85,&quot;width&quot;:755.8250393700788}"/>
</p:tagLst>
</file>

<file path=ppt/tags/tag227.xml><?xml version="1.0" encoding="utf-8"?>
<p:tagLst xmlns:p="http://schemas.openxmlformats.org/presentationml/2006/main">
  <p:tag name="KSO_WM_DIAGRAM_VIRTUALLY_FRAME" val="{&quot;height&quot;:411.4,&quot;left&quot;:49,&quot;top&quot;:82.85,&quot;width&quot;:755.8250393700788}"/>
</p:tagLst>
</file>

<file path=ppt/tags/tag228.xml><?xml version="1.0" encoding="utf-8"?>
<p:tagLst xmlns:p="http://schemas.openxmlformats.org/presentationml/2006/main">
  <p:tag name="KSO_WM_DIAGRAM_VIRTUALLY_FRAME" val="{&quot;height&quot;:411.4,&quot;left&quot;:49,&quot;top&quot;:82.85,&quot;width&quot;:755.8250393700788}"/>
</p:tagLst>
</file>

<file path=ppt/tags/tag229.xml><?xml version="1.0" encoding="utf-8"?>
<p:tagLst xmlns:p="http://schemas.openxmlformats.org/presentationml/2006/main">
  <p:tag name="KSO_WM_DIAGRAM_VIRTUALLY_FRAME" val="{&quot;height&quot;:411.4,&quot;left&quot;:49,&quot;top&quot;:82.85,&quot;width&quot;:755.8250393700788}"/>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411.4,&quot;left&quot;:49,&quot;top&quot;:82.85,&quot;width&quot;:755.8250393700788}"/>
</p:tagLst>
</file>

<file path=ppt/tags/tag231.xml><?xml version="1.0" encoding="utf-8"?>
<p:tagLst xmlns:p="http://schemas.openxmlformats.org/presentationml/2006/main">
  <p:tag name="KSO_WM_DIAGRAM_VIRTUALLY_FRAME" val="{&quot;height&quot;:411.4,&quot;left&quot;:49,&quot;top&quot;:82.85,&quot;width&quot;:755.8250393700788}"/>
</p:tagLst>
</file>

<file path=ppt/tags/tag232.xml><?xml version="1.0" encoding="utf-8"?>
<p:tagLst xmlns:p="http://schemas.openxmlformats.org/presentationml/2006/main">
  <p:tag name="KSO_WM_DIAGRAM_VIRTUALLY_FRAME" val="{&quot;height&quot;:411.4,&quot;left&quot;:49,&quot;top&quot;:82.85,&quot;width&quot;:755.8250393700788}"/>
</p:tagLst>
</file>

<file path=ppt/tags/tag233.xml><?xml version="1.0" encoding="utf-8"?>
<p:tagLst xmlns:p="http://schemas.openxmlformats.org/presentationml/2006/main">
  <p:tag name="KSO_WM_DIAGRAM_VIRTUALLY_FRAME" val="{&quot;height&quot;:411.4,&quot;left&quot;:49,&quot;top&quot;:82.85,&quot;width&quot;:755.8250393700788}"/>
</p:tagLst>
</file>

<file path=ppt/tags/tag234.xml><?xml version="1.0" encoding="utf-8"?>
<p:tagLst xmlns:p="http://schemas.openxmlformats.org/presentationml/2006/main">
  <p:tag name="KSO_WM_DIAGRAM_VIRTUALLY_FRAME" val="{&quot;height&quot;:411.4,&quot;left&quot;:49,&quot;top&quot;:82.85,&quot;width&quot;:755.8250393700788}"/>
</p:tagLst>
</file>

<file path=ppt/tags/tag235.xml><?xml version="1.0" encoding="utf-8"?>
<p:tagLst xmlns:p="http://schemas.openxmlformats.org/presentationml/2006/main">
  <p:tag name="KSO_WM_DIAGRAM_VIRTUALLY_FRAME" val="{&quot;height&quot;:411.4,&quot;left&quot;:49,&quot;top&quot;:82.85,&quot;width&quot;:755.8250393700788}"/>
</p:tagLst>
</file>

<file path=ppt/tags/tag236.xml><?xml version="1.0" encoding="utf-8"?>
<p:tagLst xmlns:p="http://schemas.openxmlformats.org/presentationml/2006/main">
  <p:tag name="KSO_WM_DIAGRAM_VIRTUALLY_FRAME" val="{&quot;height&quot;:411.4,&quot;left&quot;:49,&quot;top&quot;:82.85,&quot;width&quot;:755.8250393700788}"/>
</p:tagLst>
</file>

<file path=ppt/tags/tag237.xml><?xml version="1.0" encoding="utf-8"?>
<p:tagLst xmlns:p="http://schemas.openxmlformats.org/presentationml/2006/main">
  <p:tag name="KSO_WM_DIAGRAM_VIRTUALLY_FRAME" val="{&quot;height&quot;:411.4,&quot;left&quot;:49,&quot;top&quot;:82.85,&quot;width&quot;:755.8250393700788}"/>
</p:tagLst>
</file>

<file path=ppt/tags/tag238.xml><?xml version="1.0" encoding="utf-8"?>
<p:tagLst xmlns:p="http://schemas.openxmlformats.org/presentationml/2006/main">
  <p:tag name="KSO_WM_DIAGRAM_VIRTUALLY_FRAME" val="{&quot;height&quot;:411.4,&quot;left&quot;:49,&quot;top&quot;:82.85,&quot;width&quot;:755.8250393700788}"/>
</p:tagLst>
</file>

<file path=ppt/tags/tag239.xml><?xml version="1.0" encoding="utf-8"?>
<p:tagLst xmlns:p="http://schemas.openxmlformats.org/presentationml/2006/main">
  <p:tag name="KSO_WM_DIAGRAM_VIRTUALLY_FRAME" val="{&quot;height&quot;:411.4,&quot;left&quot;:49,&quot;top&quot;:82.85,&quot;width&quot;:755.8250393700788}"/>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411.4,&quot;left&quot;:49,&quot;top&quot;:82.85,&quot;width&quot;:755.8250393700788}"/>
</p:tagLst>
</file>

<file path=ppt/tags/tag241.xml><?xml version="1.0" encoding="utf-8"?>
<p:tagLst xmlns:p="http://schemas.openxmlformats.org/presentationml/2006/main">
  <p:tag name="KSO_WM_DIAGRAM_VIRTUALLY_FRAME" val="{&quot;height&quot;:411.4,&quot;left&quot;:49,&quot;top&quot;:82.85,&quot;width&quot;:755.8250393700788}"/>
</p:tagLst>
</file>

<file path=ppt/tags/tag242.xml><?xml version="1.0" encoding="utf-8"?>
<p:tagLst xmlns:p="http://schemas.openxmlformats.org/presentationml/2006/main">
  <p:tag name="KSO_WM_DIAGRAM_VIRTUALLY_FRAME" val="{&quot;height&quot;:411.4,&quot;left&quot;:49,&quot;top&quot;:82.85,&quot;width&quot;:755.8250393700788}"/>
</p:tagLst>
</file>

<file path=ppt/tags/tag243.xml><?xml version="1.0" encoding="utf-8"?>
<p:tagLst xmlns:p="http://schemas.openxmlformats.org/presentationml/2006/main">
  <p:tag name="KSO_WM_DIAGRAM_VIRTUALLY_FRAME" val="{&quot;height&quot;:411.4,&quot;left&quot;:49,&quot;top&quot;:82.85,&quot;width&quot;:755.8250393700788}"/>
</p:tagLst>
</file>

<file path=ppt/tags/tag244.xml><?xml version="1.0" encoding="utf-8"?>
<p:tagLst xmlns:p="http://schemas.openxmlformats.org/presentationml/2006/main">
  <p:tag name="KSO_WM_DIAGRAM_VIRTUALLY_FRAME" val="{&quot;height&quot;:411.4,&quot;left&quot;:49,&quot;top&quot;:82.85,&quot;width&quot;:755.8250393700788}"/>
</p:tagLst>
</file>

<file path=ppt/tags/tag245.xml><?xml version="1.0" encoding="utf-8"?>
<p:tagLst xmlns:p="http://schemas.openxmlformats.org/presentationml/2006/main">
  <p:tag name="KSO_WM_DIAGRAM_VIRTUALLY_FRAME" val="{&quot;height&quot;:411.4,&quot;left&quot;:49,&quot;top&quot;:82.85,&quot;width&quot;:755.8250393700788}"/>
</p:tagLst>
</file>

<file path=ppt/tags/tag246.xml><?xml version="1.0" encoding="utf-8"?>
<p:tagLst xmlns:p="http://schemas.openxmlformats.org/presentationml/2006/main">
  <p:tag name="KSO_WM_DIAGRAM_VIRTUALLY_FRAME" val="{&quot;height&quot;:411.4,&quot;left&quot;:49,&quot;top&quot;:82.85,&quot;width&quot;:755.8250393700788}"/>
</p:tagLst>
</file>

<file path=ppt/tags/tag247.xml><?xml version="1.0" encoding="utf-8"?>
<p:tagLst xmlns:p="http://schemas.openxmlformats.org/presentationml/2006/main">
  <p:tag name="KSO_WM_DIAGRAM_VIRTUALLY_FRAME" val="{&quot;height&quot;:411.4,&quot;left&quot;:49,&quot;top&quot;:82.85,&quot;width&quot;:755.8250393700788}"/>
</p:tagLst>
</file>

<file path=ppt/tags/tag248.xml><?xml version="1.0" encoding="utf-8"?>
<p:tagLst xmlns:p="http://schemas.openxmlformats.org/presentationml/2006/main">
  <p:tag name="KSO_WM_DIAGRAM_VIRTUALLY_FRAME" val="{&quot;height&quot;:411.4,&quot;left&quot;:49,&quot;top&quot;:82.85,&quot;width&quot;:755.8250393700788}"/>
</p:tagLst>
</file>

<file path=ppt/tags/tag249.xml><?xml version="1.0" encoding="utf-8"?>
<p:tagLst xmlns:p="http://schemas.openxmlformats.org/presentationml/2006/main">
  <p:tag name="KSO_WM_DIAGRAM_VIRTUALLY_FRAME" val="{&quot;height&quot;:411.4,&quot;left&quot;:49,&quot;top&quot;:82.85,&quot;width&quot;:755.8250393700788}"/>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411.4,&quot;left&quot;:49,&quot;top&quot;:82.85,&quot;width&quot;:755.8250393700788}"/>
</p:tagLst>
</file>

<file path=ppt/tags/tag251.xml><?xml version="1.0" encoding="utf-8"?>
<p:tagLst xmlns:p="http://schemas.openxmlformats.org/presentationml/2006/main">
  <p:tag name="KSO_WM_DIAGRAM_VIRTUALLY_FRAME" val="{&quot;height&quot;:411.4,&quot;left&quot;:49,&quot;top&quot;:82.85,&quot;width&quot;:755.8250393700788}"/>
</p:tagLst>
</file>

<file path=ppt/tags/tag252.xml><?xml version="1.0" encoding="utf-8"?>
<p:tagLst xmlns:p="http://schemas.openxmlformats.org/presentationml/2006/main">
  <p:tag name="KSO_WM_DIAGRAM_VIRTUALLY_FRAME" val="{&quot;height&quot;:411.4,&quot;left&quot;:49,&quot;top&quot;:82.85,&quot;width&quot;:755.8250393700788}"/>
</p:tagLst>
</file>

<file path=ppt/tags/tag253.xml><?xml version="1.0" encoding="utf-8"?>
<p:tagLst xmlns:p="http://schemas.openxmlformats.org/presentationml/2006/main">
  <p:tag name="KSO_WM_DIAGRAM_VIRTUALLY_FRAME" val="{&quot;height&quot;:411.4,&quot;left&quot;:49,&quot;top&quot;:82.85,&quot;width&quot;:755.8250393700788}"/>
</p:tagLst>
</file>

<file path=ppt/tags/tag254.xml><?xml version="1.0" encoding="utf-8"?>
<p:tagLst xmlns:p="http://schemas.openxmlformats.org/presentationml/2006/main">
  <p:tag name="KSO_WM_DIAGRAM_VIRTUALLY_FRAME" val="{&quot;height&quot;:411.4,&quot;left&quot;:49,&quot;top&quot;:82.85,&quot;width&quot;:755.8250393700788}"/>
</p:tagLst>
</file>

<file path=ppt/tags/tag255.xml><?xml version="1.0" encoding="utf-8"?>
<p:tagLst xmlns:p="http://schemas.openxmlformats.org/presentationml/2006/main">
  <p:tag name="KSO_WM_DIAGRAM_VIRTUALLY_FRAME" val="{&quot;height&quot;:411.4,&quot;left&quot;:49,&quot;top&quot;:82.85,&quot;width&quot;:755.8250393700788}"/>
</p:tagLst>
</file>

<file path=ppt/tags/tag256.xml><?xml version="1.0" encoding="utf-8"?>
<p:tagLst xmlns:p="http://schemas.openxmlformats.org/presentationml/2006/main">
  <p:tag name="KSO_WM_DIAGRAM_VIRTUALLY_FRAME" val="{&quot;height&quot;:411.4,&quot;left&quot;:49,&quot;top&quot;:82.85,&quot;width&quot;:755.8250393700788}"/>
</p:tagLst>
</file>

<file path=ppt/tags/tag257.xml><?xml version="1.0" encoding="utf-8"?>
<p:tagLst xmlns:p="http://schemas.openxmlformats.org/presentationml/2006/main">
  <p:tag name="KSO_WM_DIAGRAM_VIRTUALLY_FRAME" val="{&quot;height&quot;:411.4,&quot;left&quot;:49,&quot;top&quot;:82.85,&quot;width&quot;:755.8250393700788}"/>
</p:tagLst>
</file>

<file path=ppt/tags/tag258.xml><?xml version="1.0" encoding="utf-8"?>
<p:tagLst xmlns:p="http://schemas.openxmlformats.org/presentationml/2006/main">
  <p:tag name="KSO_WM_DIAGRAM_VIRTUALLY_FRAME" val="{&quot;height&quot;:411.4,&quot;left&quot;:49,&quot;top&quot;:82.85,&quot;width&quot;:755.8250393700788}"/>
</p:tagLst>
</file>

<file path=ppt/tags/tag259.xml><?xml version="1.0" encoding="utf-8"?>
<p:tagLst xmlns:p="http://schemas.openxmlformats.org/presentationml/2006/main">
  <p:tag name="KSO_WM_DIAGRAM_VIRTUALLY_FRAME" val="{&quot;height&quot;:411.4,&quot;left&quot;:49,&quot;top&quot;:82.85,&quot;width&quot;:755.8250393700788}"/>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411.4,&quot;left&quot;:49,&quot;top&quot;:82.85,&quot;width&quot;:755.8250393700788}"/>
</p:tagLst>
</file>

<file path=ppt/tags/tag261.xml><?xml version="1.0" encoding="utf-8"?>
<p:tagLst xmlns:p="http://schemas.openxmlformats.org/presentationml/2006/main">
  <p:tag name="KSO_WM_DIAGRAM_VIRTUALLY_FRAME" val="{&quot;height&quot;:411.4,&quot;left&quot;:49,&quot;top&quot;:82.85,&quot;width&quot;:755.8250393700788}"/>
</p:tagLst>
</file>

<file path=ppt/tags/tag262.xml><?xml version="1.0" encoding="utf-8"?>
<p:tagLst xmlns:p="http://schemas.openxmlformats.org/presentationml/2006/main">
  <p:tag name="KSO_WM_DIAGRAM_VIRTUALLY_FRAME" val="{&quot;height&quot;:411.4,&quot;left&quot;:49,&quot;top&quot;:82.85,&quot;width&quot;:755.8250393700788}"/>
</p:tagLst>
</file>

<file path=ppt/tags/tag263.xml><?xml version="1.0" encoding="utf-8"?>
<p:tagLst xmlns:p="http://schemas.openxmlformats.org/presentationml/2006/main">
  <p:tag name="KSO_WM_DIAGRAM_VIRTUALLY_FRAME" val="{&quot;height&quot;:411.4,&quot;left&quot;:49,&quot;top&quot;:82.85,&quot;width&quot;:755.8250393700788}"/>
</p:tagLst>
</file>

<file path=ppt/tags/tag264.xml><?xml version="1.0" encoding="utf-8"?>
<p:tagLst xmlns:p="http://schemas.openxmlformats.org/presentationml/2006/main">
  <p:tag name="KSO_WM_DIAGRAM_VIRTUALLY_FRAME" val="{&quot;height&quot;:411.4,&quot;left&quot;:49,&quot;top&quot;:82.85,&quot;width&quot;:755.8250393700788}"/>
</p:tagLst>
</file>

<file path=ppt/tags/tag265.xml><?xml version="1.0" encoding="utf-8"?>
<p:tagLst xmlns:p="http://schemas.openxmlformats.org/presentationml/2006/main">
  <p:tag name="KSO_WM_DIAGRAM_VIRTUALLY_FRAME" val="{&quot;height&quot;:411.4,&quot;left&quot;:49,&quot;top&quot;:82.85,&quot;width&quot;:755.8250393700788}"/>
</p:tagLst>
</file>

<file path=ppt/tags/tag266.xml><?xml version="1.0" encoding="utf-8"?>
<p:tagLst xmlns:p="http://schemas.openxmlformats.org/presentationml/2006/main">
  <p:tag name="KSO_WM_DIAGRAM_VIRTUALLY_FRAME" val="{&quot;height&quot;:411.4,&quot;left&quot;:49,&quot;top&quot;:82.85,&quot;width&quot;:755.8250393700788}"/>
</p:tagLst>
</file>

<file path=ppt/tags/tag267.xml><?xml version="1.0" encoding="utf-8"?>
<p:tagLst xmlns:p="http://schemas.openxmlformats.org/presentationml/2006/main">
  <p:tag name="KSO_WM_DIAGRAM_VIRTUALLY_FRAME" val="{&quot;height&quot;:411.4,&quot;left&quot;:49,&quot;top&quot;:82.85,&quot;width&quot;:755.8250393700788}"/>
</p:tagLst>
</file>

<file path=ppt/tags/tag268.xml><?xml version="1.0" encoding="utf-8"?>
<p:tagLst xmlns:p="http://schemas.openxmlformats.org/presentationml/2006/main">
  <p:tag name="KSO_WM_DIAGRAM_VIRTUALLY_FRAME" val="{&quot;height&quot;:411.4,&quot;left&quot;:49,&quot;top&quot;:82.85,&quot;width&quot;:755.8250393700788}"/>
</p:tagLst>
</file>

<file path=ppt/tags/tag269.xml><?xml version="1.0" encoding="utf-8"?>
<p:tagLst xmlns:p="http://schemas.openxmlformats.org/presentationml/2006/main">
  <p:tag name="KSO_WM_DIAGRAM_VIRTUALLY_FRAME" val="{&quot;height&quot;:411.4,&quot;left&quot;:49,&quot;top&quot;:82.85,&quot;width&quot;:755.8250393700788}"/>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411.4,&quot;left&quot;:49,&quot;top&quot;:82.85,&quot;width&quot;:755.8250393700788}"/>
</p:tagLst>
</file>

<file path=ppt/tags/tag271.xml><?xml version="1.0" encoding="utf-8"?>
<p:tagLst xmlns:p="http://schemas.openxmlformats.org/presentationml/2006/main">
  <p:tag name="KSO_WM_DIAGRAM_VIRTUALLY_FRAME" val="{&quot;height&quot;:411.4,&quot;left&quot;:49,&quot;top&quot;:82.85,&quot;width&quot;:755.8250393700788}"/>
</p:tagLst>
</file>

<file path=ppt/tags/tag272.xml><?xml version="1.0" encoding="utf-8"?>
<p:tagLst xmlns:p="http://schemas.openxmlformats.org/presentationml/2006/main">
  <p:tag name="KSO_WM_DIAGRAM_VIRTUALLY_FRAME" val="{&quot;height&quot;:411.4,&quot;left&quot;:49,&quot;top&quot;:82.85,&quot;width&quot;:755.8250393700788}"/>
</p:tagLst>
</file>

<file path=ppt/tags/tag273.xml><?xml version="1.0" encoding="utf-8"?>
<p:tagLst xmlns:p="http://schemas.openxmlformats.org/presentationml/2006/main">
  <p:tag name="KSO_WM_DIAGRAM_VIRTUALLY_FRAME" val="{&quot;height&quot;:411.4,&quot;left&quot;:49,&quot;top&quot;:82.85,&quot;width&quot;:755.8250393700788}"/>
</p:tagLst>
</file>

<file path=ppt/tags/tag274.xml><?xml version="1.0" encoding="utf-8"?>
<p:tagLst xmlns:p="http://schemas.openxmlformats.org/presentationml/2006/main">
  <p:tag name="KSO_WM_DIAGRAM_VIRTUALLY_FRAME" val="{&quot;height&quot;:411.4,&quot;left&quot;:49,&quot;top&quot;:82.85,&quot;width&quot;:755.8250393700788}"/>
</p:tagLst>
</file>

<file path=ppt/tags/tag275.xml><?xml version="1.0" encoding="utf-8"?>
<p:tagLst xmlns:p="http://schemas.openxmlformats.org/presentationml/2006/main">
  <p:tag name="KSO_WM_DIAGRAM_VIRTUALLY_FRAME" val="{&quot;height&quot;:411.4,&quot;left&quot;:49,&quot;top&quot;:82.85,&quot;width&quot;:755.8250393700788}"/>
</p:tagLst>
</file>

<file path=ppt/tags/tag276.xml><?xml version="1.0" encoding="utf-8"?>
<p:tagLst xmlns:p="http://schemas.openxmlformats.org/presentationml/2006/main">
  <p:tag name="KSO_WM_DIAGRAM_VIRTUALLY_FRAME" val="{&quot;height&quot;:411.4,&quot;left&quot;:49,&quot;top&quot;:82.85,&quot;width&quot;:755.8250393700788}"/>
</p:tagLst>
</file>

<file path=ppt/tags/tag277.xml><?xml version="1.0" encoding="utf-8"?>
<p:tagLst xmlns:p="http://schemas.openxmlformats.org/presentationml/2006/main">
  <p:tag name="KSO_WM_DIAGRAM_VIRTUALLY_FRAME" val="{&quot;height&quot;:411.4,&quot;left&quot;:49,&quot;top&quot;:82.85,&quot;width&quot;:755.8250393700788}"/>
</p:tagLst>
</file>

<file path=ppt/tags/tag278.xml><?xml version="1.0" encoding="utf-8"?>
<p:tagLst xmlns:p="http://schemas.openxmlformats.org/presentationml/2006/main">
  <p:tag name="KSO_WM_DIAGRAM_VIRTUALLY_FRAME" val="{&quot;height&quot;:411.4,&quot;left&quot;:49,&quot;top&quot;:82.85,&quot;width&quot;:755.8250393700788}"/>
</p:tagLst>
</file>

<file path=ppt/tags/tag279.xml><?xml version="1.0" encoding="utf-8"?>
<p:tagLst xmlns:p="http://schemas.openxmlformats.org/presentationml/2006/main">
  <p:tag name="KSO_WM_DIAGRAM_VIRTUALLY_FRAME" val="{&quot;height&quot;:411.4,&quot;left&quot;:49,&quot;top&quot;:82.85,&quot;width&quot;:755.8250393700788}"/>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411.4,&quot;left&quot;:49,&quot;top&quot;:82.85,&quot;width&quot;:755.8250393700788}"/>
</p:tagLst>
</file>

<file path=ppt/tags/tag281.xml><?xml version="1.0" encoding="utf-8"?>
<p:tagLst xmlns:p="http://schemas.openxmlformats.org/presentationml/2006/main">
  <p:tag name="KSO_WM_DIAGRAM_VIRTUALLY_FRAME" val="{&quot;height&quot;:411.4,&quot;left&quot;:49,&quot;top&quot;:82.85,&quot;width&quot;:755.8250393700788}"/>
</p:tagLst>
</file>

<file path=ppt/tags/tag282.xml><?xml version="1.0" encoding="utf-8"?>
<p:tagLst xmlns:p="http://schemas.openxmlformats.org/presentationml/2006/main">
  <p:tag name="KSO_WM_DIAGRAM_VIRTUALLY_FRAME" val="{&quot;height&quot;:411.4,&quot;left&quot;:49,&quot;top&quot;:82.85,&quot;width&quot;:755.8250393700788}"/>
</p:tagLst>
</file>

<file path=ppt/tags/tag283.xml><?xml version="1.0" encoding="utf-8"?>
<p:tagLst xmlns:p="http://schemas.openxmlformats.org/presentationml/2006/main">
  <p:tag name="KSO_WM_DIAGRAM_VIRTUALLY_FRAME" val="{&quot;height&quot;:411.4,&quot;left&quot;:49,&quot;top&quot;:82.85,&quot;width&quot;:755.8250393700788}"/>
</p:tagLst>
</file>

<file path=ppt/tags/tag284.xml><?xml version="1.0" encoding="utf-8"?>
<p:tagLst xmlns:p="http://schemas.openxmlformats.org/presentationml/2006/main">
  <p:tag name="KSO_WM_DIAGRAM_VIRTUALLY_FRAME" val="{&quot;height&quot;:411.4,&quot;left&quot;:49,&quot;top&quot;:82.85,&quot;width&quot;:755.8250393700788}"/>
</p:tagLst>
</file>

<file path=ppt/tags/tag285.xml><?xml version="1.0" encoding="utf-8"?>
<p:tagLst xmlns:p="http://schemas.openxmlformats.org/presentationml/2006/main">
  <p:tag name="KSO_WM_DIAGRAM_VIRTUALLY_FRAME" val="{&quot;height&quot;:411.4,&quot;left&quot;:49,&quot;top&quot;:82.85,&quot;width&quot;:755.8250393700788}"/>
</p:tagLst>
</file>

<file path=ppt/tags/tag286.xml><?xml version="1.0" encoding="utf-8"?>
<p:tagLst xmlns:p="http://schemas.openxmlformats.org/presentationml/2006/main">
  <p:tag name="KSO_WM_DIAGRAM_VIRTUALLY_FRAME" val="{&quot;height&quot;:411.4,&quot;left&quot;:49,&quot;top&quot;:82.85,&quot;width&quot;:755.8250393700788}"/>
</p:tagLst>
</file>

<file path=ppt/tags/tag287.xml><?xml version="1.0" encoding="utf-8"?>
<p:tagLst xmlns:p="http://schemas.openxmlformats.org/presentationml/2006/main">
  <p:tag name="KSO_WM_DIAGRAM_VIRTUALLY_FRAME" val="{&quot;height&quot;:411.4,&quot;left&quot;:49,&quot;top&quot;:82.85,&quot;width&quot;:755.8250393700788}"/>
</p:tagLst>
</file>

<file path=ppt/tags/tag288.xml><?xml version="1.0" encoding="utf-8"?>
<p:tagLst xmlns:p="http://schemas.openxmlformats.org/presentationml/2006/main">
  <p:tag name="KSO_WM_DIAGRAM_VIRTUALLY_FRAME" val="{&quot;height&quot;:411.4,&quot;left&quot;:49,&quot;top&quot;:82.85,&quot;width&quot;:755.8250393700788}"/>
</p:tagLst>
</file>

<file path=ppt/tags/tag289.xml><?xml version="1.0" encoding="utf-8"?>
<p:tagLst xmlns:p="http://schemas.openxmlformats.org/presentationml/2006/main">
  <p:tag name="KSO_WM_DIAGRAM_VIRTUALLY_FRAME" val="{&quot;height&quot;:411.4,&quot;left&quot;:49,&quot;top&quot;:82.85,&quot;width&quot;:755.8250393700788}"/>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411.4,&quot;left&quot;:49,&quot;top&quot;:82.85,&quot;width&quot;:755.8250393700788}"/>
</p:tagLst>
</file>

<file path=ppt/tags/tag291.xml><?xml version="1.0" encoding="utf-8"?>
<p:tagLst xmlns:p="http://schemas.openxmlformats.org/presentationml/2006/main">
  <p:tag name="KSO_WM_DIAGRAM_VIRTUALLY_FRAME" val="{&quot;height&quot;:411.4,&quot;left&quot;:49,&quot;top&quot;:82.85,&quot;width&quot;:755.8250393700788}"/>
</p:tagLst>
</file>

<file path=ppt/tags/tag292.xml><?xml version="1.0" encoding="utf-8"?>
<p:tagLst xmlns:p="http://schemas.openxmlformats.org/presentationml/2006/main">
  <p:tag name="KSO_WM_DIAGRAM_VIRTUALLY_FRAME" val="{&quot;height&quot;:411.4,&quot;left&quot;:49,&quot;top&quot;:82.85,&quot;width&quot;:755.8250393700788}"/>
</p:tagLst>
</file>

<file path=ppt/tags/tag293.xml><?xml version="1.0" encoding="utf-8"?>
<p:tagLst xmlns:p="http://schemas.openxmlformats.org/presentationml/2006/main">
  <p:tag name="KSO_WM_DIAGRAM_VIRTUALLY_FRAME" val="{&quot;height&quot;:411.4,&quot;left&quot;:49,&quot;top&quot;:82.85,&quot;width&quot;:755.8250393700788}"/>
</p:tagLst>
</file>

<file path=ppt/tags/tag294.xml><?xml version="1.0" encoding="utf-8"?>
<p:tagLst xmlns:p="http://schemas.openxmlformats.org/presentationml/2006/main">
  <p:tag name="KSO_WM_DIAGRAM_VIRTUALLY_FRAME" val="{&quot;height&quot;:411.4,&quot;left&quot;:49,&quot;top&quot;:82.85,&quot;width&quot;:755.8250393700788}"/>
</p:tagLst>
</file>

<file path=ppt/tags/tag295.xml><?xml version="1.0" encoding="utf-8"?>
<p:tagLst xmlns:p="http://schemas.openxmlformats.org/presentationml/2006/main">
  <p:tag name="KSO_WM_DIAGRAM_VIRTUALLY_FRAME" val="{&quot;height&quot;:411.4,&quot;left&quot;:49,&quot;top&quot;:82.85,&quot;width&quot;:755.8250393700788}"/>
</p:tagLst>
</file>

<file path=ppt/tags/tag296.xml><?xml version="1.0" encoding="utf-8"?>
<p:tagLst xmlns:p="http://schemas.openxmlformats.org/presentationml/2006/main">
  <p:tag name="KSO_WM_DIAGRAM_VIRTUALLY_FRAME" val="{&quot;height&quot;:411.4,&quot;left&quot;:49,&quot;top&quot;:82.85,&quot;width&quot;:755.8250393700788}"/>
</p:tagLst>
</file>

<file path=ppt/tags/tag297.xml><?xml version="1.0" encoding="utf-8"?>
<p:tagLst xmlns:p="http://schemas.openxmlformats.org/presentationml/2006/main">
  <p:tag name="KSO_WM_DIAGRAM_VIRTUALLY_FRAME" val="{&quot;height&quot;:411.4,&quot;left&quot;:49,&quot;top&quot;:82.85,&quot;width&quot;:755.8250393700788}"/>
</p:tagLst>
</file>

<file path=ppt/tags/tag298.xml><?xml version="1.0" encoding="utf-8"?>
<p:tagLst xmlns:p="http://schemas.openxmlformats.org/presentationml/2006/main">
  <p:tag name="KSO_WM_DIAGRAM_VIRTUALLY_FRAME" val="{&quot;height&quot;:411.4,&quot;left&quot;:49,&quot;top&quot;:82.85,&quot;width&quot;:755.8250393700788}"/>
</p:tagLst>
</file>

<file path=ppt/tags/tag299.xml><?xml version="1.0" encoding="utf-8"?>
<p:tagLst xmlns:p="http://schemas.openxmlformats.org/presentationml/2006/main">
  <p:tag name="KSO_WM_DIAGRAM_VIRTUALLY_FRAME" val="{&quot;height&quot;:411.4,&quot;left&quot;:49,&quot;top&quot;:82.85,&quot;width&quot;:755.825039370078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DIAGRAM_VIRTUALLY_FRAME" val="{&quot;height&quot;:411.4,&quot;left&quot;:49,&quot;top&quot;:82.85,&quot;width&quot;:755.8250393700788}"/>
</p:tagLst>
</file>

<file path=ppt/tags/tag301.xml><?xml version="1.0" encoding="utf-8"?>
<p:tagLst xmlns:p="http://schemas.openxmlformats.org/presentationml/2006/main">
  <p:tag name="KSO_WM_DIAGRAM_VIRTUALLY_FRAME" val="{&quot;height&quot;:411.4,&quot;left&quot;:49,&quot;top&quot;:82.85,&quot;width&quot;:755.8250393700788}"/>
</p:tagLst>
</file>

<file path=ppt/tags/tag302.xml><?xml version="1.0" encoding="utf-8"?>
<p:tagLst xmlns:p="http://schemas.openxmlformats.org/presentationml/2006/main">
  <p:tag name="KSO_WM_DIAGRAM_VIRTUALLY_FRAME" val="{&quot;height&quot;:411.4,&quot;left&quot;:49,&quot;top&quot;:82.85,&quot;width&quot;:755.8250393700788}"/>
</p:tagLst>
</file>

<file path=ppt/tags/tag303.xml><?xml version="1.0" encoding="utf-8"?>
<p:tagLst xmlns:p="http://schemas.openxmlformats.org/presentationml/2006/main">
  <p:tag name="KSO_WM_DIAGRAM_VIRTUALLY_FRAME" val="{&quot;height&quot;:411.4,&quot;left&quot;:49,&quot;top&quot;:82.85,&quot;width&quot;:755.8250393700788}"/>
</p:tagLst>
</file>

<file path=ppt/tags/tag304.xml><?xml version="1.0" encoding="utf-8"?>
<p:tagLst xmlns:p="http://schemas.openxmlformats.org/presentationml/2006/main">
  <p:tag name="KSO_WM_DIAGRAM_VIRTUALLY_FRAME" val="{&quot;height&quot;:411.4,&quot;left&quot;:49,&quot;top&quot;:82.85,&quot;width&quot;:755.8250393700788}"/>
</p:tagLst>
</file>

<file path=ppt/tags/tag305.xml><?xml version="1.0" encoding="utf-8"?>
<p:tagLst xmlns:p="http://schemas.openxmlformats.org/presentationml/2006/main">
  <p:tag name="KSO_WM_DIAGRAM_VIRTUALLY_FRAME" val="{&quot;height&quot;:411.4,&quot;left&quot;:49,&quot;top&quot;:82.85,&quot;width&quot;:755.8250393700788}"/>
</p:tagLst>
</file>

<file path=ppt/tags/tag306.xml><?xml version="1.0" encoding="utf-8"?>
<p:tagLst xmlns:p="http://schemas.openxmlformats.org/presentationml/2006/main">
  <p:tag name="KSO_WM_DIAGRAM_VIRTUALLY_FRAME" val="{&quot;height&quot;:411.4,&quot;left&quot;:49,&quot;top&quot;:82.85,&quot;width&quot;:755.8250393700788}"/>
</p:tagLst>
</file>

<file path=ppt/tags/tag307.xml><?xml version="1.0" encoding="utf-8"?>
<p:tagLst xmlns:p="http://schemas.openxmlformats.org/presentationml/2006/main">
  <p:tag name="KSO_WM_DIAGRAM_VIRTUALLY_FRAME" val="{&quot;height&quot;:411.4,&quot;left&quot;:49,&quot;top&quot;:82.85,&quot;width&quot;:755.8250393700788}"/>
</p:tagLst>
</file>

<file path=ppt/tags/tag308.xml><?xml version="1.0" encoding="utf-8"?>
<p:tagLst xmlns:p="http://schemas.openxmlformats.org/presentationml/2006/main">
  <p:tag name="KSO_WM_DIAGRAM_VIRTUALLY_FRAME" val="{&quot;height&quot;:411.4,&quot;left&quot;:49,&quot;top&quot;:82.85,&quot;width&quot;:755.8250393700788}"/>
</p:tagLst>
</file>

<file path=ppt/tags/tag309.xml><?xml version="1.0" encoding="utf-8"?>
<p:tagLst xmlns:p="http://schemas.openxmlformats.org/presentationml/2006/main">
  <p:tag name="KSO_WM_DIAGRAM_VIRTUALLY_FRAME" val="{&quot;height&quot;:411.4,&quot;left&quot;:49,&quot;top&quot;:82.85,&quot;width&quot;:755.8250393700788}"/>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DIAGRAM_VIRTUALLY_FRAME" val="{&quot;height&quot;:411.4,&quot;left&quot;:49,&quot;top&quot;:82.85,&quot;width&quot;:755.8250393700788}"/>
</p:tagLst>
</file>

<file path=ppt/tags/tag311.xml><?xml version="1.0" encoding="utf-8"?>
<p:tagLst xmlns:p="http://schemas.openxmlformats.org/presentationml/2006/main">
  <p:tag name="KSO_WM_DIAGRAM_VIRTUALLY_FRAME" val="{&quot;height&quot;:411.4,&quot;left&quot;:49,&quot;top&quot;:82.85,&quot;width&quot;:755.8250393700788}"/>
</p:tagLst>
</file>

<file path=ppt/tags/tag312.xml><?xml version="1.0" encoding="utf-8"?>
<p:tagLst xmlns:p="http://schemas.openxmlformats.org/presentationml/2006/main">
  <p:tag name="KSO_WM_DIAGRAM_VIRTUALLY_FRAME" val="{&quot;height&quot;:411.4,&quot;left&quot;:49,&quot;top&quot;:82.85,&quot;width&quot;:755.8250393700788}"/>
</p:tagLst>
</file>

<file path=ppt/tags/tag313.xml><?xml version="1.0" encoding="utf-8"?>
<p:tagLst xmlns:p="http://schemas.openxmlformats.org/presentationml/2006/main">
  <p:tag name="KSO_WM_DIAGRAM_VIRTUALLY_FRAME" val="{&quot;height&quot;:411.4,&quot;left&quot;:49,&quot;top&quot;:82.85,&quot;width&quot;:755.8250393700788}"/>
</p:tagLst>
</file>

<file path=ppt/tags/tag314.xml><?xml version="1.0" encoding="utf-8"?>
<p:tagLst xmlns:p="http://schemas.openxmlformats.org/presentationml/2006/main">
  <p:tag name="KSO_WM_DIAGRAM_VIRTUALLY_FRAME" val="{&quot;height&quot;:411.4,&quot;left&quot;:49,&quot;top&quot;:82.85,&quot;width&quot;:755.8250393700788}"/>
</p:tagLst>
</file>

<file path=ppt/tags/tag315.xml><?xml version="1.0" encoding="utf-8"?>
<p:tagLst xmlns:p="http://schemas.openxmlformats.org/presentationml/2006/main">
  <p:tag name="KSO_WM_DIAGRAM_VIRTUALLY_FRAME" val="{&quot;height&quot;:411.4,&quot;left&quot;:49,&quot;top&quot;:82.85,&quot;width&quot;:755.8250393700788}"/>
</p:tagLst>
</file>

<file path=ppt/tags/tag316.xml><?xml version="1.0" encoding="utf-8"?>
<p:tagLst xmlns:p="http://schemas.openxmlformats.org/presentationml/2006/main">
  <p:tag name="KSO_WM_DIAGRAM_VIRTUALLY_FRAME" val="{&quot;height&quot;:411.4,&quot;left&quot;:49,&quot;top&quot;:82.85,&quot;width&quot;:755.8250393700788}"/>
</p:tagLst>
</file>

<file path=ppt/tags/tag317.xml><?xml version="1.0" encoding="utf-8"?>
<p:tagLst xmlns:p="http://schemas.openxmlformats.org/presentationml/2006/main">
  <p:tag name="KSO_WM_DIAGRAM_VIRTUALLY_FRAME" val="{&quot;height&quot;:411.4,&quot;left&quot;:49,&quot;top&quot;:82.85,&quot;width&quot;:755.8250393700788}"/>
</p:tagLst>
</file>

<file path=ppt/tags/tag318.xml><?xml version="1.0" encoding="utf-8"?>
<p:tagLst xmlns:p="http://schemas.openxmlformats.org/presentationml/2006/main">
  <p:tag name="KSO_WM_DIAGRAM_VIRTUALLY_FRAME" val="{&quot;height&quot;:411.4,&quot;left&quot;:49,&quot;top&quot;:82.85,&quot;width&quot;:755.8250393700788}"/>
</p:tagLst>
</file>

<file path=ppt/tags/tag319.xml><?xml version="1.0" encoding="utf-8"?>
<p:tagLst xmlns:p="http://schemas.openxmlformats.org/presentationml/2006/main">
  <p:tag name="KSO_WM_DIAGRAM_VIRTUALLY_FRAME" val="{&quot;height&quot;:411.4,&quot;left&quot;:49,&quot;top&quot;:82.85,&quot;width&quot;:755.825039370078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DIAGRAM_VIRTUALLY_FRAME" val="{&quot;height&quot;:411.4,&quot;left&quot;:49,&quot;top&quot;:82.85,&quot;width&quot;:755.8250393700788}"/>
</p:tagLst>
</file>

<file path=ppt/tags/tag321.xml><?xml version="1.0" encoding="utf-8"?>
<p:tagLst xmlns:p="http://schemas.openxmlformats.org/presentationml/2006/main">
  <p:tag name="KSO_WM_DIAGRAM_VIRTUALLY_FRAME" val="{&quot;height&quot;:411.4,&quot;left&quot;:49,&quot;top&quot;:82.85,&quot;width&quot;:755.8250393700788}"/>
</p:tagLst>
</file>

<file path=ppt/tags/tag322.xml><?xml version="1.0" encoding="utf-8"?>
<p:tagLst xmlns:p="http://schemas.openxmlformats.org/presentationml/2006/main">
  <p:tag name="KSO_WM_DIAGRAM_VIRTUALLY_FRAME" val="{&quot;height&quot;:411.4,&quot;left&quot;:49,&quot;top&quot;:82.85,&quot;width&quot;:755.8250393700788}"/>
</p:tagLst>
</file>

<file path=ppt/tags/tag323.xml><?xml version="1.0" encoding="utf-8"?>
<p:tagLst xmlns:p="http://schemas.openxmlformats.org/presentationml/2006/main">
  <p:tag name="KSO_WM_DIAGRAM_VIRTUALLY_FRAME" val="{&quot;height&quot;:411.4,&quot;left&quot;:49,&quot;top&quot;:82.85,&quot;width&quot;:755.8250393700788}"/>
</p:tagLst>
</file>

<file path=ppt/tags/tag324.xml><?xml version="1.0" encoding="utf-8"?>
<p:tagLst xmlns:p="http://schemas.openxmlformats.org/presentationml/2006/main">
  <p:tag name="KSO_WM_DIAGRAM_VIRTUALLY_FRAME" val="{&quot;height&quot;:411.4,&quot;left&quot;:49,&quot;top&quot;:82.85,&quot;width&quot;:755.8250393700788}"/>
</p:tagLst>
</file>

<file path=ppt/tags/tag325.xml><?xml version="1.0" encoding="utf-8"?>
<p:tagLst xmlns:p="http://schemas.openxmlformats.org/presentationml/2006/main">
  <p:tag name="KSO_WM_DIAGRAM_VIRTUALLY_FRAME" val="{&quot;height&quot;:411.4,&quot;left&quot;:49,&quot;top&quot;:82.85,&quot;width&quot;:755.8250393700788}"/>
</p:tagLst>
</file>

<file path=ppt/tags/tag326.xml><?xml version="1.0" encoding="utf-8"?>
<p:tagLst xmlns:p="http://schemas.openxmlformats.org/presentationml/2006/main">
  <p:tag name="KSO_WM_DIAGRAM_VIRTUALLY_FRAME" val="{&quot;height&quot;:411.4,&quot;left&quot;:49,&quot;top&quot;:82.85,&quot;width&quot;:755.8250393700788}"/>
</p:tagLst>
</file>

<file path=ppt/tags/tag327.xml><?xml version="1.0" encoding="utf-8"?>
<p:tagLst xmlns:p="http://schemas.openxmlformats.org/presentationml/2006/main">
  <p:tag name="KSO_WM_DIAGRAM_VIRTUALLY_FRAME" val="{&quot;height&quot;:411.4,&quot;left&quot;:49,&quot;top&quot;:82.85,&quot;width&quot;:755.8250393700788}"/>
</p:tagLst>
</file>

<file path=ppt/tags/tag328.xml><?xml version="1.0" encoding="utf-8"?>
<p:tagLst xmlns:p="http://schemas.openxmlformats.org/presentationml/2006/main">
  <p:tag name="KSO_WM_DIAGRAM_VIRTUALLY_FRAME" val="{&quot;height&quot;:411.4,&quot;left&quot;:49,&quot;top&quot;:82.85,&quot;width&quot;:755.8250393700788}"/>
</p:tagLst>
</file>

<file path=ppt/tags/tag329.xml><?xml version="1.0" encoding="utf-8"?>
<p:tagLst xmlns:p="http://schemas.openxmlformats.org/presentationml/2006/main">
  <p:tag name="KSO_WM_DIAGRAM_VIRTUALLY_FRAME" val="{&quot;height&quot;:411.4,&quot;left&quot;:49,&quot;top&quot;:82.85,&quot;width&quot;:755.8250393700788}"/>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411.4,&quot;left&quot;:49,&quot;top&quot;:82.85,&quot;width&quot;:755.8250393700788}"/>
</p:tagLst>
</file>

<file path=ppt/tags/tag331.xml><?xml version="1.0" encoding="utf-8"?>
<p:tagLst xmlns:p="http://schemas.openxmlformats.org/presentationml/2006/main">
  <p:tag name="KSO_WM_DIAGRAM_VIRTUALLY_FRAME" val="{&quot;height&quot;:411.4,&quot;left&quot;:49,&quot;top&quot;:82.85,&quot;width&quot;:755.8250393700788}"/>
</p:tagLst>
</file>

<file path=ppt/tags/tag332.xml><?xml version="1.0" encoding="utf-8"?>
<p:tagLst xmlns:p="http://schemas.openxmlformats.org/presentationml/2006/main">
  <p:tag name="KSO_WM_DIAGRAM_VIRTUALLY_FRAME" val="{&quot;height&quot;:411.4,&quot;left&quot;:49,&quot;top&quot;:82.85,&quot;width&quot;:755.8250393700788}"/>
</p:tagLst>
</file>

<file path=ppt/tags/tag333.xml><?xml version="1.0" encoding="utf-8"?>
<p:tagLst xmlns:p="http://schemas.openxmlformats.org/presentationml/2006/main">
  <p:tag name="KSO_WM_DIAGRAM_VIRTUALLY_FRAME" val="{&quot;height&quot;:411.4,&quot;left&quot;:49,&quot;top&quot;:82.85,&quot;width&quot;:755.8250393700788}"/>
</p:tagLst>
</file>

<file path=ppt/tags/tag334.xml><?xml version="1.0" encoding="utf-8"?>
<p:tagLst xmlns:p="http://schemas.openxmlformats.org/presentationml/2006/main">
  <p:tag name="KSO_WM_DIAGRAM_VIRTUALLY_FRAME" val="{&quot;height&quot;:411.4,&quot;left&quot;:49,&quot;top&quot;:82.85,&quot;width&quot;:755.8250393700788}"/>
</p:tagLst>
</file>

<file path=ppt/tags/tag335.xml><?xml version="1.0" encoding="utf-8"?>
<p:tagLst xmlns:p="http://schemas.openxmlformats.org/presentationml/2006/main">
  <p:tag name="KSO_WM_DIAGRAM_VIRTUALLY_FRAME" val="{&quot;height&quot;:411.4,&quot;left&quot;:49,&quot;top&quot;:82.85,&quot;width&quot;:755.8250393700788}"/>
</p:tagLst>
</file>

<file path=ppt/tags/tag336.xml><?xml version="1.0" encoding="utf-8"?>
<p:tagLst xmlns:p="http://schemas.openxmlformats.org/presentationml/2006/main">
  <p:tag name="KSO_WM_DIAGRAM_VIRTUALLY_FRAME" val="{&quot;height&quot;:411.4,&quot;left&quot;:49,&quot;top&quot;:82.85,&quot;width&quot;:755.8250393700788}"/>
</p:tagLst>
</file>

<file path=ppt/tags/tag337.xml><?xml version="1.0" encoding="utf-8"?>
<p:tagLst xmlns:p="http://schemas.openxmlformats.org/presentationml/2006/main">
  <p:tag name="KSO_WM_DIAGRAM_VIRTUALLY_FRAME" val="{&quot;height&quot;:411.4,&quot;left&quot;:49,&quot;top&quot;:82.85,&quot;width&quot;:755.8250393700788}"/>
</p:tagLst>
</file>

<file path=ppt/tags/tag338.xml><?xml version="1.0" encoding="utf-8"?>
<p:tagLst xmlns:p="http://schemas.openxmlformats.org/presentationml/2006/main">
  <p:tag name="KSO_WM_DIAGRAM_VIRTUALLY_FRAME" val="{&quot;height&quot;:411.4,&quot;left&quot;:49,&quot;top&quot;:82.85,&quot;width&quot;:755.8250393700788}"/>
</p:tagLst>
</file>

<file path=ppt/tags/tag339.xml><?xml version="1.0" encoding="utf-8"?>
<p:tagLst xmlns:p="http://schemas.openxmlformats.org/presentationml/2006/main">
  <p:tag name="KSO_WM_DIAGRAM_VIRTUALLY_FRAME" val="{&quot;height&quot;:411.4,&quot;left&quot;:49,&quot;top&quot;:82.85,&quot;width&quot;:755.8250393700788}"/>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411.4,&quot;left&quot;:49,&quot;top&quot;:82.85,&quot;width&quot;:755.8250393700788}"/>
</p:tagLst>
</file>

<file path=ppt/tags/tag341.xml><?xml version="1.0" encoding="utf-8"?>
<p:tagLst xmlns:p="http://schemas.openxmlformats.org/presentationml/2006/main">
  <p:tag name="KSO_WM_DIAGRAM_VIRTUALLY_FRAME" val="{&quot;height&quot;:411.4,&quot;left&quot;:49,&quot;top&quot;:82.85,&quot;width&quot;:755.8250393700788}"/>
</p:tagLst>
</file>

<file path=ppt/tags/tag342.xml><?xml version="1.0" encoding="utf-8"?>
<p:tagLst xmlns:p="http://schemas.openxmlformats.org/presentationml/2006/main">
  <p:tag name="KSO_WM_DIAGRAM_VIRTUALLY_FRAME" val="{&quot;height&quot;:411.4,&quot;left&quot;:49,&quot;top&quot;:82.85,&quot;width&quot;:755.8250393700788}"/>
</p:tagLst>
</file>

<file path=ppt/tags/tag343.xml><?xml version="1.0" encoding="utf-8"?>
<p:tagLst xmlns:p="http://schemas.openxmlformats.org/presentationml/2006/main">
  <p:tag name="KSO_WM_DIAGRAM_VIRTUALLY_FRAME" val="{&quot;height&quot;:411.4,&quot;left&quot;:49,&quot;top&quot;:82.85,&quot;width&quot;:755.8250393700788}"/>
</p:tagLst>
</file>

<file path=ppt/tags/tag344.xml><?xml version="1.0" encoding="utf-8"?>
<p:tagLst xmlns:p="http://schemas.openxmlformats.org/presentationml/2006/main">
  <p:tag name="KSO_WM_DIAGRAM_VIRTUALLY_FRAME" val="{&quot;height&quot;:411.4,&quot;left&quot;:49,&quot;top&quot;:82.85,&quot;width&quot;:755.8250393700788}"/>
</p:tagLst>
</file>

<file path=ppt/tags/tag345.xml><?xml version="1.0" encoding="utf-8"?>
<p:tagLst xmlns:p="http://schemas.openxmlformats.org/presentationml/2006/main">
  <p:tag name="KSO_WM_DIAGRAM_VIRTUALLY_FRAME" val="{&quot;height&quot;:411.4,&quot;left&quot;:49,&quot;top&quot;:82.85,&quot;width&quot;:755.8250393700788}"/>
</p:tagLst>
</file>

<file path=ppt/tags/tag346.xml><?xml version="1.0" encoding="utf-8"?>
<p:tagLst xmlns:p="http://schemas.openxmlformats.org/presentationml/2006/main">
  <p:tag name="KSO_WM_DIAGRAM_VIRTUALLY_FRAME" val="{&quot;height&quot;:411.4,&quot;left&quot;:49,&quot;top&quot;:82.85,&quot;width&quot;:755.8250393700788}"/>
</p:tagLst>
</file>

<file path=ppt/tags/tag347.xml><?xml version="1.0" encoding="utf-8"?>
<p:tagLst xmlns:p="http://schemas.openxmlformats.org/presentationml/2006/main">
  <p:tag name="KSO_WM_DIAGRAM_VIRTUALLY_FRAME" val="{&quot;height&quot;:411.4,&quot;left&quot;:49,&quot;top&quot;:82.85,&quot;width&quot;:755.8250393700788}"/>
</p:tagLst>
</file>

<file path=ppt/tags/tag348.xml><?xml version="1.0" encoding="utf-8"?>
<p:tagLst xmlns:p="http://schemas.openxmlformats.org/presentationml/2006/main">
  <p:tag name="KSO_WM_DIAGRAM_VIRTUALLY_FRAME" val="{&quot;height&quot;:411.4,&quot;left&quot;:49,&quot;top&quot;:82.85,&quot;width&quot;:755.8250393700788}"/>
</p:tagLst>
</file>

<file path=ppt/tags/tag349.xml><?xml version="1.0" encoding="utf-8"?>
<p:tagLst xmlns:p="http://schemas.openxmlformats.org/presentationml/2006/main">
  <p:tag name="KSO_WM_DIAGRAM_VIRTUALLY_FRAME" val="{&quot;height&quot;:411.4,&quot;left&quot;:49,&quot;top&quot;:82.85,&quot;width&quot;:755.8250393700788}"/>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411.4,&quot;left&quot;:49,&quot;top&quot;:82.85,&quot;width&quot;:755.8250393700788}"/>
</p:tagLst>
</file>

<file path=ppt/tags/tag351.xml><?xml version="1.0" encoding="utf-8"?>
<p:tagLst xmlns:p="http://schemas.openxmlformats.org/presentationml/2006/main">
  <p:tag name="KSO_WM_DIAGRAM_VIRTUALLY_FRAME" val="{&quot;height&quot;:411.4,&quot;left&quot;:49,&quot;top&quot;:82.85,&quot;width&quot;:755.8250393700788}"/>
</p:tagLst>
</file>

<file path=ppt/tags/tag352.xml><?xml version="1.0" encoding="utf-8"?>
<p:tagLst xmlns:p="http://schemas.openxmlformats.org/presentationml/2006/main">
  <p:tag name="KSO_WM_DIAGRAM_VIRTUALLY_FRAME" val="{&quot;height&quot;:411.4,&quot;left&quot;:49,&quot;top&quot;:82.85,&quot;width&quot;:755.8250393700788}"/>
</p:tagLst>
</file>

<file path=ppt/tags/tag353.xml><?xml version="1.0" encoding="utf-8"?>
<p:tagLst xmlns:p="http://schemas.openxmlformats.org/presentationml/2006/main">
  <p:tag name="KSO_WM_DIAGRAM_VIRTUALLY_FRAME" val="{&quot;height&quot;:411.4,&quot;left&quot;:49,&quot;top&quot;:82.85,&quot;width&quot;:755.8250393700788}"/>
</p:tagLst>
</file>

<file path=ppt/tags/tag354.xml><?xml version="1.0" encoding="utf-8"?>
<p:tagLst xmlns:p="http://schemas.openxmlformats.org/presentationml/2006/main">
  <p:tag name="KSO_WM_DIAGRAM_VIRTUALLY_FRAME" val="{&quot;height&quot;:411.4,&quot;left&quot;:49,&quot;top&quot;:82.85,&quot;width&quot;:755.8250393700788}"/>
</p:tagLst>
</file>

<file path=ppt/tags/tag355.xml><?xml version="1.0" encoding="utf-8"?>
<p:tagLst xmlns:p="http://schemas.openxmlformats.org/presentationml/2006/main">
  <p:tag name="KSO_WM_DIAGRAM_VIRTUALLY_FRAME" val="{&quot;height&quot;:411.4,&quot;left&quot;:49,&quot;top&quot;:82.85,&quot;width&quot;:755.8250393700788}"/>
</p:tagLst>
</file>

<file path=ppt/tags/tag356.xml><?xml version="1.0" encoding="utf-8"?>
<p:tagLst xmlns:p="http://schemas.openxmlformats.org/presentationml/2006/main">
  <p:tag name="KSO_WM_DIAGRAM_VIRTUALLY_FRAME" val="{&quot;height&quot;:411.4,&quot;left&quot;:49,&quot;top&quot;:82.85,&quot;width&quot;:755.8250393700788}"/>
</p:tagLst>
</file>

<file path=ppt/tags/tag357.xml><?xml version="1.0" encoding="utf-8"?>
<p:tagLst xmlns:p="http://schemas.openxmlformats.org/presentationml/2006/main">
  <p:tag name="KSO_WM_DIAGRAM_VIRTUALLY_FRAME" val="{&quot;height&quot;:411.4,&quot;left&quot;:49,&quot;top&quot;:82.85,&quot;width&quot;:755.8250393700788}"/>
</p:tagLst>
</file>

<file path=ppt/tags/tag358.xml><?xml version="1.0" encoding="utf-8"?>
<p:tagLst xmlns:p="http://schemas.openxmlformats.org/presentationml/2006/main">
  <p:tag name="KSO_WM_DIAGRAM_VIRTUALLY_FRAME" val="{&quot;height&quot;:411.4,&quot;left&quot;:49,&quot;top&quot;:82.85,&quot;width&quot;:755.8250393700788}"/>
</p:tagLst>
</file>

<file path=ppt/tags/tag359.xml><?xml version="1.0" encoding="utf-8"?>
<p:tagLst xmlns:p="http://schemas.openxmlformats.org/presentationml/2006/main">
  <p:tag name="KSO_WM_DIAGRAM_VIRTUALLY_FRAME" val="{&quot;height&quot;:411.4,&quot;left&quot;:49,&quot;top&quot;:82.85,&quot;width&quot;:755.8250393700788}"/>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411.4,&quot;left&quot;:49,&quot;top&quot;:82.85,&quot;width&quot;:755.8250393700788}"/>
</p:tagLst>
</file>

<file path=ppt/tags/tag361.xml><?xml version="1.0" encoding="utf-8"?>
<p:tagLst xmlns:p="http://schemas.openxmlformats.org/presentationml/2006/main">
  <p:tag name="KSO_WM_DIAGRAM_VIRTUALLY_FRAME" val="{&quot;height&quot;:411.4,&quot;left&quot;:49,&quot;top&quot;:82.85,&quot;width&quot;:755.8250393700788}"/>
</p:tagLst>
</file>

<file path=ppt/tags/tag362.xml><?xml version="1.0" encoding="utf-8"?>
<p:tagLst xmlns:p="http://schemas.openxmlformats.org/presentationml/2006/main">
  <p:tag name="KSO_WM_DIAGRAM_VIRTUALLY_FRAME" val="{&quot;height&quot;:411.4,&quot;left&quot;:49,&quot;top&quot;:82.85,&quot;width&quot;:755.8250393700788}"/>
</p:tagLst>
</file>

<file path=ppt/tags/tag363.xml><?xml version="1.0" encoding="utf-8"?>
<p:tagLst xmlns:p="http://schemas.openxmlformats.org/presentationml/2006/main">
  <p:tag name="KSO_WM_DIAGRAM_VIRTUALLY_FRAME" val="{&quot;height&quot;:411.4,&quot;left&quot;:49,&quot;top&quot;:82.85,&quot;width&quot;:755.8250393700788}"/>
</p:tagLst>
</file>

<file path=ppt/tags/tag364.xml><?xml version="1.0" encoding="utf-8"?>
<p:tagLst xmlns:p="http://schemas.openxmlformats.org/presentationml/2006/main">
  <p:tag name="KSO_WM_DIAGRAM_VIRTUALLY_FRAME" val="{&quot;height&quot;:411.4,&quot;left&quot;:49,&quot;top&quot;:82.85,&quot;width&quot;:755.8250393700788}"/>
</p:tagLst>
</file>

<file path=ppt/tags/tag365.xml><?xml version="1.0" encoding="utf-8"?>
<p:tagLst xmlns:p="http://schemas.openxmlformats.org/presentationml/2006/main">
  <p:tag name="KSO_WM_DIAGRAM_VIRTUALLY_FRAME" val="{&quot;height&quot;:411.4,&quot;left&quot;:49,&quot;top&quot;:82.85,&quot;width&quot;:755.8250393700788}"/>
</p:tagLst>
</file>

<file path=ppt/tags/tag366.xml><?xml version="1.0" encoding="utf-8"?>
<p:tagLst xmlns:p="http://schemas.openxmlformats.org/presentationml/2006/main">
  <p:tag name="KSO_WM_DIAGRAM_VIRTUALLY_FRAME" val="{&quot;height&quot;:411.4,&quot;left&quot;:49,&quot;top&quot;:82.85,&quot;width&quot;:755.8250393700788}"/>
</p:tagLst>
</file>

<file path=ppt/tags/tag367.xml><?xml version="1.0" encoding="utf-8"?>
<p:tagLst xmlns:p="http://schemas.openxmlformats.org/presentationml/2006/main">
  <p:tag name="KSO_WM_DIAGRAM_VIRTUALLY_FRAME" val="{&quot;height&quot;:411.4,&quot;left&quot;:49,&quot;top&quot;:82.85,&quot;width&quot;:755.8250393700788}"/>
</p:tagLst>
</file>

<file path=ppt/tags/tag368.xml><?xml version="1.0" encoding="utf-8"?>
<p:tagLst xmlns:p="http://schemas.openxmlformats.org/presentationml/2006/main">
  <p:tag name="KSO_WM_DIAGRAM_VIRTUALLY_FRAME" val="{&quot;height&quot;:411.4,&quot;left&quot;:49,&quot;top&quot;:82.85,&quot;width&quot;:755.8250393700788}"/>
</p:tagLst>
</file>

<file path=ppt/tags/tag369.xml><?xml version="1.0" encoding="utf-8"?>
<p:tagLst xmlns:p="http://schemas.openxmlformats.org/presentationml/2006/main">
  <p:tag name="KSO_WM_DIAGRAM_VIRTUALLY_FRAME" val="{&quot;height&quot;:411.4,&quot;left&quot;:49,&quot;top&quot;:82.85,&quot;width&quot;:755.8250393700788}"/>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IRTUALLY_FRAME" val="{&quot;height&quot;:411.4,&quot;left&quot;:49,&quot;top&quot;:82.85,&quot;width&quot;:755.8250393700788}"/>
</p:tagLst>
</file>

<file path=ppt/tags/tag371.xml><?xml version="1.0" encoding="utf-8"?>
<p:tagLst xmlns:p="http://schemas.openxmlformats.org/presentationml/2006/main">
  <p:tag name="KSO_WM_DIAGRAM_VIRTUALLY_FRAME" val="{&quot;height&quot;:411.4,&quot;left&quot;:49,&quot;top&quot;:82.85,&quot;width&quot;:755.8250393700788}"/>
</p:tagLst>
</file>

<file path=ppt/tags/tag372.xml><?xml version="1.0" encoding="utf-8"?>
<p:tagLst xmlns:p="http://schemas.openxmlformats.org/presentationml/2006/main">
  <p:tag name="KSO_WM_DIAGRAM_VIRTUALLY_FRAME" val="{&quot;height&quot;:411.4,&quot;left&quot;:49,&quot;top&quot;:82.85,&quot;width&quot;:755.8250393700788}"/>
</p:tagLst>
</file>

<file path=ppt/tags/tag373.xml><?xml version="1.0" encoding="utf-8"?>
<p:tagLst xmlns:p="http://schemas.openxmlformats.org/presentationml/2006/main">
  <p:tag name="KSO_WM_DIAGRAM_VIRTUALLY_FRAME" val="{&quot;height&quot;:411.4,&quot;left&quot;:49,&quot;top&quot;:82.85,&quot;width&quot;:755.8250393700788}"/>
</p:tagLst>
</file>

<file path=ppt/tags/tag374.xml><?xml version="1.0" encoding="utf-8"?>
<p:tagLst xmlns:p="http://schemas.openxmlformats.org/presentationml/2006/main">
  <p:tag name="KSO_WM_DIAGRAM_VIRTUALLY_FRAME" val="{&quot;height&quot;:411.4,&quot;left&quot;:49,&quot;top&quot;:82.85,&quot;width&quot;:755.8250393700788}"/>
</p:tagLst>
</file>

<file path=ppt/tags/tag375.xml><?xml version="1.0" encoding="utf-8"?>
<p:tagLst xmlns:p="http://schemas.openxmlformats.org/presentationml/2006/main">
  <p:tag name="KSO_WM_DIAGRAM_VIRTUALLY_FRAME" val="{&quot;height&quot;:411.4,&quot;left&quot;:49,&quot;top&quot;:82.85,&quot;width&quot;:755.8250393700788}"/>
</p:tagLst>
</file>

<file path=ppt/tags/tag376.xml><?xml version="1.0" encoding="utf-8"?>
<p:tagLst xmlns:p="http://schemas.openxmlformats.org/presentationml/2006/main">
  <p:tag name="KSO_WM_DIAGRAM_VIRTUALLY_FRAME" val="{&quot;height&quot;:411.4,&quot;left&quot;:49,&quot;top&quot;:82.85,&quot;width&quot;:755.8250393700788}"/>
</p:tagLst>
</file>

<file path=ppt/tags/tag377.xml><?xml version="1.0" encoding="utf-8"?>
<p:tagLst xmlns:p="http://schemas.openxmlformats.org/presentationml/2006/main">
  <p:tag name="KSO_WM_DIAGRAM_VIRTUALLY_FRAME" val="{&quot;height&quot;:411.4,&quot;left&quot;:49,&quot;top&quot;:82.85,&quot;width&quot;:755.8250393700788}"/>
</p:tagLst>
</file>

<file path=ppt/tags/tag378.xml><?xml version="1.0" encoding="utf-8"?>
<p:tagLst xmlns:p="http://schemas.openxmlformats.org/presentationml/2006/main">
  <p:tag name="KSO_WM_DIAGRAM_VIRTUALLY_FRAME" val="{&quot;height&quot;:411.4,&quot;left&quot;:49,&quot;top&quot;:82.85,&quot;width&quot;:755.8250393700788}"/>
</p:tagLst>
</file>

<file path=ppt/tags/tag379.xml><?xml version="1.0" encoding="utf-8"?>
<p:tagLst xmlns:p="http://schemas.openxmlformats.org/presentationml/2006/main">
  <p:tag name="KSO_WM_DIAGRAM_VIRTUALLY_FRAME" val="{&quot;height&quot;:411.4,&quot;left&quot;:49,&quot;top&quot;:82.85,&quot;width&quot;:755.8250393700788}"/>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411.4,&quot;left&quot;:49,&quot;top&quot;:82.85,&quot;width&quot;:755.8250393700788}"/>
</p:tagLst>
</file>

<file path=ppt/tags/tag381.xml><?xml version="1.0" encoding="utf-8"?>
<p:tagLst xmlns:p="http://schemas.openxmlformats.org/presentationml/2006/main">
  <p:tag name="KSO_WM_DIAGRAM_VIRTUALLY_FRAME" val="{&quot;height&quot;:411.4,&quot;left&quot;:49,&quot;top&quot;:82.85,&quot;width&quot;:755.8250393700788}"/>
</p:tagLst>
</file>

<file path=ppt/tags/tag382.xml><?xml version="1.0" encoding="utf-8"?>
<p:tagLst xmlns:p="http://schemas.openxmlformats.org/presentationml/2006/main">
  <p:tag name="KSO_WM_DIAGRAM_VIRTUALLY_FRAME" val="{&quot;height&quot;:411.4,&quot;left&quot;:49,&quot;top&quot;:82.85,&quot;width&quot;:755.8250393700788}"/>
</p:tagLst>
</file>

<file path=ppt/tags/tag383.xml><?xml version="1.0" encoding="utf-8"?>
<p:tagLst xmlns:p="http://schemas.openxmlformats.org/presentationml/2006/main">
  <p:tag name="KSO_WM_DIAGRAM_VIRTUALLY_FRAME" val="{&quot;height&quot;:411.4,&quot;left&quot;:49,&quot;top&quot;:82.85,&quot;width&quot;:755.8250393700788}"/>
</p:tagLst>
</file>

<file path=ppt/tags/tag384.xml><?xml version="1.0" encoding="utf-8"?>
<p:tagLst xmlns:p="http://schemas.openxmlformats.org/presentationml/2006/main">
  <p:tag name="KSO_WM_DIAGRAM_VIRTUALLY_FRAME" val="{&quot;height&quot;:411.4,&quot;left&quot;:49,&quot;top&quot;:82.85,&quot;width&quot;:755.8250393700788}"/>
</p:tagLst>
</file>

<file path=ppt/tags/tag385.xml><?xml version="1.0" encoding="utf-8"?>
<p:tagLst xmlns:p="http://schemas.openxmlformats.org/presentationml/2006/main">
  <p:tag name="KSO_WM_DIAGRAM_VIRTUALLY_FRAME" val="{&quot;height&quot;:411.4,&quot;left&quot;:49,&quot;top&quot;:82.85,&quot;width&quot;:755.8250393700788}"/>
</p:tagLst>
</file>

<file path=ppt/tags/tag386.xml><?xml version="1.0" encoding="utf-8"?>
<p:tagLst xmlns:p="http://schemas.openxmlformats.org/presentationml/2006/main">
  <p:tag name="KSO_WM_DIAGRAM_VIRTUALLY_FRAME" val="{&quot;height&quot;:411.4,&quot;left&quot;:49,&quot;top&quot;:82.85,&quot;width&quot;:755.8250393700788}"/>
</p:tagLst>
</file>

<file path=ppt/tags/tag387.xml><?xml version="1.0" encoding="utf-8"?>
<p:tagLst xmlns:p="http://schemas.openxmlformats.org/presentationml/2006/main">
  <p:tag name="KSO_WM_DIAGRAM_VIRTUALLY_FRAME" val="{&quot;height&quot;:411.4,&quot;left&quot;:49,&quot;top&quot;:82.85,&quot;width&quot;:755.8250393700788}"/>
</p:tagLst>
</file>

<file path=ppt/tags/tag388.xml><?xml version="1.0" encoding="utf-8"?>
<p:tagLst xmlns:p="http://schemas.openxmlformats.org/presentationml/2006/main">
  <p:tag name="KSO_WM_DIAGRAM_VIRTUALLY_FRAME" val="{&quot;height&quot;:411.4,&quot;left&quot;:49,&quot;top&quot;:82.85,&quot;width&quot;:755.8250393700788}"/>
</p:tagLst>
</file>

<file path=ppt/tags/tag389.xml><?xml version="1.0" encoding="utf-8"?>
<p:tagLst xmlns:p="http://schemas.openxmlformats.org/presentationml/2006/main">
  <p:tag name="KSO_WM_DIAGRAM_VIRTUALLY_FRAME" val="{&quot;height&quot;:411.4,&quot;left&quot;:49,&quot;top&quot;:82.85,&quot;width&quot;:755.825039370078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DIAGRAM_VIRTUALLY_FRAME" val="{&quot;height&quot;:411.4,&quot;left&quot;:49,&quot;top&quot;:82.85,&quot;width&quot;:755.8250393700788}"/>
</p:tagLst>
</file>

<file path=ppt/tags/tag391.xml><?xml version="1.0" encoding="utf-8"?>
<p:tagLst xmlns:p="http://schemas.openxmlformats.org/presentationml/2006/main">
  <p:tag name="KSO_WM_DIAGRAM_VIRTUALLY_FRAME" val="{&quot;height&quot;:411.4,&quot;left&quot;:49,&quot;top&quot;:82.85,&quot;width&quot;:755.8250393700788}"/>
</p:tagLst>
</file>

<file path=ppt/tags/tag392.xml><?xml version="1.0" encoding="utf-8"?>
<p:tagLst xmlns:p="http://schemas.openxmlformats.org/presentationml/2006/main">
  <p:tag name="KSO_WM_DIAGRAM_VIRTUALLY_FRAME" val="{&quot;height&quot;:411.4,&quot;left&quot;:49,&quot;top&quot;:82.85,&quot;width&quot;:755.8250393700788}"/>
</p:tagLst>
</file>

<file path=ppt/tags/tag393.xml><?xml version="1.0" encoding="utf-8"?>
<p:tagLst xmlns:p="http://schemas.openxmlformats.org/presentationml/2006/main">
  <p:tag name="KSO_WM_DIAGRAM_VIRTUALLY_FRAME" val="{&quot;height&quot;:411.4,&quot;left&quot;:49,&quot;top&quot;:82.85,&quot;width&quot;:755.8250393700788}"/>
</p:tagLst>
</file>

<file path=ppt/tags/tag394.xml><?xml version="1.0" encoding="utf-8"?>
<p:tagLst xmlns:p="http://schemas.openxmlformats.org/presentationml/2006/main">
  <p:tag name="KSO_WM_DIAGRAM_VIRTUALLY_FRAME" val="{&quot;height&quot;:411.4,&quot;left&quot;:49,&quot;top&quot;:82.85,&quot;width&quot;:755.8250393700788}"/>
</p:tagLst>
</file>

<file path=ppt/tags/tag395.xml><?xml version="1.0" encoding="utf-8"?>
<p:tagLst xmlns:p="http://schemas.openxmlformats.org/presentationml/2006/main">
  <p:tag name="KSO_WM_DIAGRAM_VIRTUALLY_FRAME" val="{&quot;height&quot;:411.4,&quot;left&quot;:49,&quot;top&quot;:82.85,&quot;width&quot;:755.8250393700788}"/>
</p:tagLst>
</file>

<file path=ppt/tags/tag396.xml><?xml version="1.0" encoding="utf-8"?>
<p:tagLst xmlns:p="http://schemas.openxmlformats.org/presentationml/2006/main">
  <p:tag name="KSO_WM_DIAGRAM_VIRTUALLY_FRAME" val="{&quot;height&quot;:411.4,&quot;left&quot;:49,&quot;top&quot;:82.85,&quot;width&quot;:755.8250393700788}"/>
</p:tagLst>
</file>

<file path=ppt/tags/tag397.xml><?xml version="1.0" encoding="utf-8"?>
<p:tagLst xmlns:p="http://schemas.openxmlformats.org/presentationml/2006/main">
  <p:tag name="KSO_WM_DIAGRAM_VIRTUALLY_FRAME" val="{&quot;height&quot;:411.4,&quot;left&quot;:49,&quot;top&quot;:82.85,&quot;width&quot;:755.8250393700788}"/>
</p:tagLst>
</file>

<file path=ppt/tags/tag398.xml><?xml version="1.0" encoding="utf-8"?>
<p:tagLst xmlns:p="http://schemas.openxmlformats.org/presentationml/2006/main">
  <p:tag name="KSO_WM_DIAGRAM_VIRTUALLY_FRAME" val="{&quot;height&quot;:411.4,&quot;left&quot;:49,&quot;top&quot;:82.85,&quot;width&quot;:755.8250393700788}"/>
</p:tagLst>
</file>

<file path=ppt/tags/tag399.xml><?xml version="1.0" encoding="utf-8"?>
<p:tagLst xmlns:p="http://schemas.openxmlformats.org/presentationml/2006/main">
  <p:tag name="KSO_WM_DIAGRAM_VIRTUALLY_FRAME" val="{&quot;height&quot;:411.4,&quot;left&quot;:49,&quot;top&quot;:82.85,&quot;width&quot;:755.825039370078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DIAGRAM_VIRTUALLY_FRAME" val="{&quot;height&quot;:411.4,&quot;left&quot;:49,&quot;top&quot;:82.85,&quot;width&quot;:755.8250393700788}"/>
</p:tagLst>
</file>

<file path=ppt/tags/tag401.xml><?xml version="1.0" encoding="utf-8"?>
<p:tagLst xmlns:p="http://schemas.openxmlformats.org/presentationml/2006/main">
  <p:tag name="KSO_WM_DIAGRAM_VIRTUALLY_FRAME" val="{&quot;height&quot;:411.4,&quot;left&quot;:49,&quot;top&quot;:82.85,&quot;width&quot;:755.8250393700788}"/>
</p:tagLst>
</file>

<file path=ppt/tags/tag402.xml><?xml version="1.0" encoding="utf-8"?>
<p:tagLst xmlns:p="http://schemas.openxmlformats.org/presentationml/2006/main">
  <p:tag name="KSO_WM_DIAGRAM_VIRTUALLY_FRAME" val="{&quot;height&quot;:411.4,&quot;left&quot;:49,&quot;top&quot;:82.85,&quot;width&quot;:755.8250393700788}"/>
</p:tagLst>
</file>

<file path=ppt/tags/tag403.xml><?xml version="1.0" encoding="utf-8"?>
<p:tagLst xmlns:p="http://schemas.openxmlformats.org/presentationml/2006/main">
  <p:tag name="KSO_WM_DIAGRAM_VIRTUALLY_FRAME" val="{&quot;height&quot;:411.4,&quot;left&quot;:49,&quot;top&quot;:82.85,&quot;width&quot;:755.8250393700788}"/>
</p:tagLst>
</file>

<file path=ppt/tags/tag404.xml><?xml version="1.0" encoding="utf-8"?>
<p:tagLst xmlns:p="http://schemas.openxmlformats.org/presentationml/2006/main">
  <p:tag name="KSO_WM_DIAGRAM_VIRTUALLY_FRAME" val="{&quot;height&quot;:411.4,&quot;left&quot;:49,&quot;top&quot;:82.85,&quot;width&quot;:755.8250393700788}"/>
</p:tagLst>
</file>

<file path=ppt/tags/tag405.xml><?xml version="1.0" encoding="utf-8"?>
<p:tagLst xmlns:p="http://schemas.openxmlformats.org/presentationml/2006/main">
  <p:tag name="KSO_WM_DIAGRAM_VIRTUALLY_FRAME" val="{&quot;height&quot;:411.4,&quot;left&quot;:49,&quot;top&quot;:82.85,&quot;width&quot;:755.8250393700788}"/>
</p:tagLst>
</file>

<file path=ppt/tags/tag406.xml><?xml version="1.0" encoding="utf-8"?>
<p:tagLst xmlns:p="http://schemas.openxmlformats.org/presentationml/2006/main">
  <p:tag name="KSO_WM_DIAGRAM_VIRTUALLY_FRAME" val="{&quot;height&quot;:411.4,&quot;left&quot;:49,&quot;top&quot;:82.85,&quot;width&quot;:755.8250393700788}"/>
</p:tagLst>
</file>

<file path=ppt/tags/tag407.xml><?xml version="1.0" encoding="utf-8"?>
<p:tagLst xmlns:p="http://schemas.openxmlformats.org/presentationml/2006/main">
  <p:tag name="KSO_WM_DIAGRAM_VIRTUALLY_FRAME" val="{&quot;height&quot;:411.4,&quot;left&quot;:49,&quot;top&quot;:82.85,&quot;width&quot;:755.8250393700788}"/>
</p:tagLst>
</file>

<file path=ppt/tags/tag408.xml><?xml version="1.0" encoding="utf-8"?>
<p:tagLst xmlns:p="http://schemas.openxmlformats.org/presentationml/2006/main">
  <p:tag name="KSO_WM_DIAGRAM_VIRTUALLY_FRAME" val="{&quot;height&quot;:411.4,&quot;left&quot;:49,&quot;top&quot;:82.85,&quot;width&quot;:755.8250393700788}"/>
</p:tagLst>
</file>

<file path=ppt/tags/tag409.xml><?xml version="1.0" encoding="utf-8"?>
<p:tagLst xmlns:p="http://schemas.openxmlformats.org/presentationml/2006/main">
  <p:tag name="KSO_WM_DIAGRAM_VIRTUALLY_FRAME" val="{&quot;height&quot;:411.4,&quot;left&quot;:49,&quot;top&quot;:82.85,&quot;width&quot;:755.8250393700788}"/>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411.4,&quot;left&quot;:49,&quot;top&quot;:82.85,&quot;width&quot;:755.8250393700788}"/>
</p:tagLst>
</file>

<file path=ppt/tags/tag411.xml><?xml version="1.0" encoding="utf-8"?>
<p:tagLst xmlns:p="http://schemas.openxmlformats.org/presentationml/2006/main">
  <p:tag name="KSO_WM_DIAGRAM_VIRTUALLY_FRAME" val="{&quot;height&quot;:411.4,&quot;left&quot;:49,&quot;top&quot;:82.85,&quot;width&quot;:755.8250393700788}"/>
</p:tagLst>
</file>

<file path=ppt/tags/tag412.xml><?xml version="1.0" encoding="utf-8"?>
<p:tagLst xmlns:p="http://schemas.openxmlformats.org/presentationml/2006/main">
  <p:tag name="KSO_WM_DIAGRAM_VIRTUALLY_FRAME" val="{&quot;height&quot;:411.4,&quot;left&quot;:49,&quot;top&quot;:82.85,&quot;width&quot;:755.8250393700788}"/>
</p:tagLst>
</file>

<file path=ppt/tags/tag413.xml><?xml version="1.0" encoding="utf-8"?>
<p:tagLst xmlns:p="http://schemas.openxmlformats.org/presentationml/2006/main">
  <p:tag name="KSO_WM_DIAGRAM_VIRTUALLY_FRAME" val="{&quot;height&quot;:411.4,&quot;left&quot;:49,&quot;top&quot;:82.85,&quot;width&quot;:755.8250393700788}"/>
</p:tagLst>
</file>

<file path=ppt/tags/tag414.xml><?xml version="1.0" encoding="utf-8"?>
<p:tagLst xmlns:p="http://schemas.openxmlformats.org/presentationml/2006/main">
  <p:tag name="KSO_WM_DIAGRAM_VIRTUALLY_FRAME" val="{&quot;height&quot;:411.4,&quot;left&quot;:49,&quot;top&quot;:82.85,&quot;width&quot;:755.8250393700788}"/>
</p:tagLst>
</file>

<file path=ppt/tags/tag415.xml><?xml version="1.0" encoding="utf-8"?>
<p:tagLst xmlns:p="http://schemas.openxmlformats.org/presentationml/2006/main">
  <p:tag name="KSO_WM_DIAGRAM_VIRTUALLY_FRAME" val="{&quot;height&quot;:411.4,&quot;left&quot;:49,&quot;top&quot;:82.85,&quot;width&quot;:755.8250393700788}"/>
</p:tagLst>
</file>

<file path=ppt/tags/tag416.xml><?xml version="1.0" encoding="utf-8"?>
<p:tagLst xmlns:p="http://schemas.openxmlformats.org/presentationml/2006/main">
  <p:tag name="KSO_WM_DIAGRAM_VIRTUALLY_FRAME" val="{&quot;height&quot;:411.4,&quot;left&quot;:49,&quot;top&quot;:82.85,&quot;width&quot;:755.8250393700788}"/>
</p:tagLst>
</file>

<file path=ppt/tags/tag417.xml><?xml version="1.0" encoding="utf-8"?>
<p:tagLst xmlns:p="http://schemas.openxmlformats.org/presentationml/2006/main">
  <p:tag name="KSO_WM_DIAGRAM_VIRTUALLY_FRAME" val="{&quot;height&quot;:411.4,&quot;left&quot;:49,&quot;top&quot;:82.85,&quot;width&quot;:755.8250393700788}"/>
</p:tagLst>
</file>

<file path=ppt/tags/tag418.xml><?xml version="1.0" encoding="utf-8"?>
<p:tagLst xmlns:p="http://schemas.openxmlformats.org/presentationml/2006/main">
  <p:tag name="KSO_WM_DIAGRAM_VIRTUALLY_FRAME" val="{&quot;height&quot;:411.4,&quot;left&quot;:49,&quot;top&quot;:82.85,&quot;width&quot;:755.8250393700788}"/>
</p:tagLst>
</file>

<file path=ppt/tags/tag419.xml><?xml version="1.0" encoding="utf-8"?>
<p:tagLst xmlns:p="http://schemas.openxmlformats.org/presentationml/2006/main">
  <p:tag name="KSO_WM_DIAGRAM_VIRTUALLY_FRAME" val="{&quot;height&quot;:411.4,&quot;left&quot;:49,&quot;top&quot;:82.85,&quot;width&quot;:755.8250393700788}"/>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411.4,&quot;left&quot;:49,&quot;top&quot;:82.85,&quot;width&quot;:755.8250393700788}"/>
</p:tagLst>
</file>

<file path=ppt/tags/tag421.xml><?xml version="1.0" encoding="utf-8"?>
<p:tagLst xmlns:p="http://schemas.openxmlformats.org/presentationml/2006/main">
  <p:tag name="KSO_WM_DIAGRAM_VIRTUALLY_FRAME" val="{&quot;height&quot;:411.4,&quot;left&quot;:49,&quot;top&quot;:82.85,&quot;width&quot;:755.8250393700788}"/>
</p:tagLst>
</file>

<file path=ppt/tags/tag422.xml><?xml version="1.0" encoding="utf-8"?>
<p:tagLst xmlns:p="http://schemas.openxmlformats.org/presentationml/2006/main">
  <p:tag name="KSO_WM_DIAGRAM_VIRTUALLY_FRAME" val="{&quot;height&quot;:411.4,&quot;left&quot;:49,&quot;top&quot;:82.85,&quot;width&quot;:755.8250393700788}"/>
</p:tagLst>
</file>

<file path=ppt/tags/tag423.xml><?xml version="1.0" encoding="utf-8"?>
<p:tagLst xmlns:p="http://schemas.openxmlformats.org/presentationml/2006/main">
  <p:tag name="KSO_WM_DIAGRAM_VIRTUALLY_FRAME" val="{&quot;height&quot;:411.4,&quot;left&quot;:49,&quot;top&quot;:82.85,&quot;width&quot;:755.8250393700788}"/>
</p:tagLst>
</file>

<file path=ppt/tags/tag424.xml><?xml version="1.0" encoding="utf-8"?>
<p:tagLst xmlns:p="http://schemas.openxmlformats.org/presentationml/2006/main">
  <p:tag name="KSO_WM_DIAGRAM_VIRTUALLY_FRAME" val="{&quot;height&quot;:411.4,&quot;left&quot;:49,&quot;top&quot;:82.85,&quot;width&quot;:755.8250393700788}"/>
</p:tagLst>
</file>

<file path=ppt/tags/tag425.xml><?xml version="1.0" encoding="utf-8"?>
<p:tagLst xmlns:p="http://schemas.openxmlformats.org/presentationml/2006/main">
  <p:tag name="KSO_WM_DIAGRAM_VIRTUALLY_FRAME" val="{&quot;height&quot;:411.4,&quot;left&quot;:49,&quot;top&quot;:82.85,&quot;width&quot;:755.8250393700788}"/>
</p:tagLst>
</file>

<file path=ppt/tags/tag426.xml><?xml version="1.0" encoding="utf-8"?>
<p:tagLst xmlns:p="http://schemas.openxmlformats.org/presentationml/2006/main">
  <p:tag name="KSO_WM_DIAGRAM_VIRTUALLY_FRAME" val="{&quot;height&quot;:411.4,&quot;left&quot;:49,&quot;top&quot;:82.85,&quot;width&quot;:755.8250393700788}"/>
</p:tagLst>
</file>

<file path=ppt/tags/tag427.xml><?xml version="1.0" encoding="utf-8"?>
<p:tagLst xmlns:p="http://schemas.openxmlformats.org/presentationml/2006/main">
  <p:tag name="KSO_WM_DIAGRAM_VIRTUALLY_FRAME" val="{&quot;height&quot;:411.4,&quot;left&quot;:49,&quot;top&quot;:82.85,&quot;width&quot;:755.8250393700788}"/>
</p:tagLst>
</file>

<file path=ppt/tags/tag428.xml><?xml version="1.0" encoding="utf-8"?>
<p:tagLst xmlns:p="http://schemas.openxmlformats.org/presentationml/2006/main">
  <p:tag name="KSO_WM_DIAGRAM_VIRTUALLY_FRAME" val="{&quot;height&quot;:411.4,&quot;left&quot;:49,&quot;top&quot;:82.85,&quot;width&quot;:755.8250393700788}"/>
</p:tagLst>
</file>

<file path=ppt/tags/tag429.xml><?xml version="1.0" encoding="utf-8"?>
<p:tagLst xmlns:p="http://schemas.openxmlformats.org/presentationml/2006/main">
  <p:tag name="KSO_WM_DIAGRAM_VIRTUALLY_FRAME" val="{&quot;height&quot;:411.4,&quot;left&quot;:49,&quot;top&quot;:82.85,&quot;width&quot;:755.8250393700788}"/>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411.4,&quot;left&quot;:49,&quot;top&quot;:82.85,&quot;width&quot;:755.8250393700788}"/>
</p:tagLst>
</file>

<file path=ppt/tags/tag431.xml><?xml version="1.0" encoding="utf-8"?>
<p:tagLst xmlns:p="http://schemas.openxmlformats.org/presentationml/2006/main">
  <p:tag name="KSO_WM_DIAGRAM_VIRTUALLY_FRAME" val="{&quot;height&quot;:411.4,&quot;left&quot;:49,&quot;top&quot;:82.85,&quot;width&quot;:755.8250393700788}"/>
</p:tagLst>
</file>

<file path=ppt/tags/tag432.xml><?xml version="1.0" encoding="utf-8"?>
<p:tagLst xmlns:p="http://schemas.openxmlformats.org/presentationml/2006/main">
  <p:tag name="KSO_WM_DIAGRAM_VIRTUALLY_FRAME" val="{&quot;height&quot;:411.4,&quot;left&quot;:49,&quot;top&quot;:82.85,&quot;width&quot;:755.8250393700788}"/>
</p:tagLst>
</file>

<file path=ppt/tags/tag433.xml><?xml version="1.0" encoding="utf-8"?>
<p:tagLst xmlns:p="http://schemas.openxmlformats.org/presentationml/2006/main">
  <p:tag name="KSO_WM_DIAGRAM_VIRTUALLY_FRAME" val="{&quot;height&quot;:411.4,&quot;left&quot;:49,&quot;top&quot;:82.85,&quot;width&quot;:755.8250393700788}"/>
</p:tagLst>
</file>

<file path=ppt/tags/tag434.xml><?xml version="1.0" encoding="utf-8"?>
<p:tagLst xmlns:p="http://schemas.openxmlformats.org/presentationml/2006/main">
  <p:tag name="KSO_WM_DIAGRAM_VIRTUALLY_FRAME" val="{&quot;height&quot;:411.4,&quot;left&quot;:49,&quot;top&quot;:82.85,&quot;width&quot;:755.8250393700788}"/>
</p:tagLst>
</file>

<file path=ppt/tags/tag435.xml><?xml version="1.0" encoding="utf-8"?>
<p:tagLst xmlns:p="http://schemas.openxmlformats.org/presentationml/2006/main">
  <p:tag name="KSO_WM_DIAGRAM_VIRTUALLY_FRAME" val="{&quot;height&quot;:411.4,&quot;left&quot;:49,&quot;top&quot;:82.85,&quot;width&quot;:755.8250393700788}"/>
</p:tagLst>
</file>

<file path=ppt/tags/tag436.xml><?xml version="1.0" encoding="utf-8"?>
<p:tagLst xmlns:p="http://schemas.openxmlformats.org/presentationml/2006/main">
  <p:tag name="KSO_WM_DIAGRAM_VIRTUALLY_FRAME" val="{&quot;height&quot;:411.4,&quot;left&quot;:49,&quot;top&quot;:82.85,&quot;width&quot;:755.8250393700788}"/>
</p:tagLst>
</file>

<file path=ppt/tags/tag437.xml><?xml version="1.0" encoding="utf-8"?>
<p:tagLst xmlns:p="http://schemas.openxmlformats.org/presentationml/2006/main">
  <p:tag name="KSO_WM_DIAGRAM_VIRTUALLY_FRAME" val="{&quot;height&quot;:411.4,&quot;left&quot;:49,&quot;top&quot;:82.85,&quot;width&quot;:755.8250393700788}"/>
</p:tagLst>
</file>

<file path=ppt/tags/tag438.xml><?xml version="1.0" encoding="utf-8"?>
<p:tagLst xmlns:p="http://schemas.openxmlformats.org/presentationml/2006/main">
  <p:tag name="KSO_WM_DIAGRAM_VIRTUALLY_FRAME" val="{&quot;height&quot;:411.4,&quot;left&quot;:49,&quot;top&quot;:82.85,&quot;width&quot;:755.8250393700788}"/>
</p:tagLst>
</file>

<file path=ppt/tags/tag439.xml><?xml version="1.0" encoding="utf-8"?>
<p:tagLst xmlns:p="http://schemas.openxmlformats.org/presentationml/2006/main">
  <p:tag name="KSO_WM_DIAGRAM_VIRTUALLY_FRAME" val="{&quot;height&quot;:411.4,&quot;left&quot;:49,&quot;top&quot;:82.85,&quot;width&quot;:755.8250393700788}"/>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411.4,&quot;left&quot;:49,&quot;top&quot;:82.85,&quot;width&quot;:755.8250393700788}"/>
</p:tagLst>
</file>

<file path=ppt/tags/tag441.xml><?xml version="1.0" encoding="utf-8"?>
<p:tagLst xmlns:p="http://schemas.openxmlformats.org/presentationml/2006/main">
  <p:tag name="KSO_WM_DIAGRAM_VIRTUALLY_FRAME" val="{&quot;height&quot;:411.4,&quot;left&quot;:49,&quot;top&quot;:82.85,&quot;width&quot;:755.8250393700788}"/>
</p:tagLst>
</file>

<file path=ppt/tags/tag442.xml><?xml version="1.0" encoding="utf-8"?>
<p:tagLst xmlns:p="http://schemas.openxmlformats.org/presentationml/2006/main">
  <p:tag name="KSO_WM_DIAGRAM_VIRTUALLY_FRAME" val="{&quot;height&quot;:411.4,&quot;left&quot;:49,&quot;top&quot;:82.85,&quot;width&quot;:755.8250393700788}"/>
</p:tagLst>
</file>

<file path=ppt/tags/tag443.xml><?xml version="1.0" encoding="utf-8"?>
<p:tagLst xmlns:p="http://schemas.openxmlformats.org/presentationml/2006/main">
  <p:tag name="KSO_WM_DIAGRAM_VIRTUALLY_FRAME" val="{&quot;height&quot;:411.4,&quot;left&quot;:49,&quot;top&quot;:82.85,&quot;width&quot;:755.8250393700788}"/>
</p:tagLst>
</file>

<file path=ppt/tags/tag444.xml><?xml version="1.0" encoding="utf-8"?>
<p:tagLst xmlns:p="http://schemas.openxmlformats.org/presentationml/2006/main">
  <p:tag name="KSO_WM_DIAGRAM_VIRTUALLY_FRAME" val="{&quot;height&quot;:411.4,&quot;left&quot;:49,&quot;top&quot;:82.85,&quot;width&quot;:755.8250393700788}"/>
</p:tagLst>
</file>

<file path=ppt/tags/tag445.xml><?xml version="1.0" encoding="utf-8"?>
<p:tagLst xmlns:p="http://schemas.openxmlformats.org/presentationml/2006/main">
  <p:tag name="KSO_WM_DIAGRAM_VIRTUALLY_FRAME" val="{&quot;height&quot;:411.4,&quot;left&quot;:49,&quot;top&quot;:82.85,&quot;width&quot;:755.8250393700788}"/>
</p:tagLst>
</file>

<file path=ppt/tags/tag446.xml><?xml version="1.0" encoding="utf-8"?>
<p:tagLst xmlns:p="http://schemas.openxmlformats.org/presentationml/2006/main">
  <p:tag name="KSO_WM_DIAGRAM_VIRTUALLY_FRAME" val="{&quot;height&quot;:411.4,&quot;left&quot;:49,&quot;top&quot;:82.85,&quot;width&quot;:755.8250393700788}"/>
</p:tagLst>
</file>

<file path=ppt/tags/tag447.xml><?xml version="1.0" encoding="utf-8"?>
<p:tagLst xmlns:p="http://schemas.openxmlformats.org/presentationml/2006/main">
  <p:tag name="KSO_WM_DIAGRAM_VIRTUALLY_FRAME" val="{&quot;height&quot;:411.4,&quot;left&quot;:49,&quot;top&quot;:82.85,&quot;width&quot;:755.8250393700788}"/>
</p:tagLst>
</file>

<file path=ppt/tags/tag448.xml><?xml version="1.0" encoding="utf-8"?>
<p:tagLst xmlns:p="http://schemas.openxmlformats.org/presentationml/2006/main">
  <p:tag name="KSO_WM_DIAGRAM_VIRTUALLY_FRAME" val="{&quot;height&quot;:411.4,&quot;left&quot;:49,&quot;top&quot;:82.85,&quot;width&quot;:755.8250393700788}"/>
</p:tagLst>
</file>

<file path=ppt/tags/tag449.xml><?xml version="1.0" encoding="utf-8"?>
<p:tagLst xmlns:p="http://schemas.openxmlformats.org/presentationml/2006/main">
  <p:tag name="KSO_WM_DIAGRAM_VIRTUALLY_FRAME" val="{&quot;height&quot;:411.4,&quot;left&quot;:49,&quot;top&quot;:82.85,&quot;width&quot;:755.8250393700788}"/>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411.4,&quot;left&quot;:49,&quot;top&quot;:82.85,&quot;width&quot;:755.8250393700788}"/>
</p:tagLst>
</file>

<file path=ppt/tags/tag451.xml><?xml version="1.0" encoding="utf-8"?>
<p:tagLst xmlns:p="http://schemas.openxmlformats.org/presentationml/2006/main">
  <p:tag name="KSO_WM_DIAGRAM_VIRTUALLY_FRAME" val="{&quot;height&quot;:411.4,&quot;left&quot;:49,&quot;top&quot;:82.85,&quot;width&quot;:755.8250393700788}"/>
</p:tagLst>
</file>

<file path=ppt/tags/tag452.xml><?xml version="1.0" encoding="utf-8"?>
<p:tagLst xmlns:p="http://schemas.openxmlformats.org/presentationml/2006/main">
  <p:tag name="KSO_WM_DIAGRAM_VIRTUALLY_FRAME" val="{&quot;height&quot;:411.4,&quot;left&quot;:49,&quot;top&quot;:82.85,&quot;width&quot;:755.8250393700788}"/>
</p:tagLst>
</file>

<file path=ppt/tags/tag453.xml><?xml version="1.0" encoding="utf-8"?>
<p:tagLst xmlns:p="http://schemas.openxmlformats.org/presentationml/2006/main">
  <p:tag name="KSO_WM_DIAGRAM_VIRTUALLY_FRAME" val="{&quot;height&quot;:411.4,&quot;left&quot;:49,&quot;top&quot;:82.85,&quot;width&quot;:755.8250393700788}"/>
</p:tagLst>
</file>

<file path=ppt/tags/tag454.xml><?xml version="1.0" encoding="utf-8"?>
<p:tagLst xmlns:p="http://schemas.openxmlformats.org/presentationml/2006/main">
  <p:tag name="KSO_WM_DIAGRAM_VIRTUALLY_FRAME" val="{&quot;height&quot;:411.4,&quot;left&quot;:49,&quot;top&quot;:82.85,&quot;width&quot;:755.8250393700788}"/>
</p:tagLst>
</file>

<file path=ppt/tags/tag455.xml><?xml version="1.0" encoding="utf-8"?>
<p:tagLst xmlns:p="http://schemas.openxmlformats.org/presentationml/2006/main">
  <p:tag name="KSO_WM_DIAGRAM_VIRTUALLY_FRAME" val="{&quot;height&quot;:411.4,&quot;left&quot;:49,&quot;top&quot;:82.85,&quot;width&quot;:755.8250393700788}"/>
</p:tagLst>
</file>

<file path=ppt/tags/tag456.xml><?xml version="1.0" encoding="utf-8"?>
<p:tagLst xmlns:p="http://schemas.openxmlformats.org/presentationml/2006/main">
  <p:tag name="KSO_WM_DIAGRAM_VIRTUALLY_FRAME" val="{&quot;height&quot;:411.4,&quot;left&quot;:49,&quot;top&quot;:82.85,&quot;width&quot;:755.8250393700788}"/>
</p:tagLst>
</file>

<file path=ppt/tags/tag457.xml><?xml version="1.0" encoding="utf-8"?>
<p:tagLst xmlns:p="http://schemas.openxmlformats.org/presentationml/2006/main">
  <p:tag name="KSO_WM_DIAGRAM_VIRTUALLY_FRAME" val="{&quot;height&quot;:411.4,&quot;left&quot;:49,&quot;top&quot;:82.85,&quot;width&quot;:755.8250393700788}"/>
</p:tagLst>
</file>

<file path=ppt/tags/tag458.xml><?xml version="1.0" encoding="utf-8"?>
<p:tagLst xmlns:p="http://schemas.openxmlformats.org/presentationml/2006/main">
  <p:tag name="KSO_WM_DIAGRAM_VIRTUALLY_FRAME" val="{&quot;height&quot;:411.4,&quot;left&quot;:49,&quot;top&quot;:82.85,&quot;width&quot;:755.8250393700788}"/>
</p:tagLst>
</file>

<file path=ppt/tags/tag459.xml><?xml version="1.0" encoding="utf-8"?>
<p:tagLst xmlns:p="http://schemas.openxmlformats.org/presentationml/2006/main">
  <p:tag name="KSO_WM_DIAGRAM_VIRTUALLY_FRAME" val="{&quot;height&quot;:411.4,&quot;left&quot;:49,&quot;top&quot;:82.85,&quot;width&quot;:755.8250393700788}"/>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411.4,&quot;left&quot;:49,&quot;top&quot;:82.85,&quot;width&quot;:755.8250393700788}"/>
</p:tagLst>
</file>

<file path=ppt/tags/tag461.xml><?xml version="1.0" encoding="utf-8"?>
<p:tagLst xmlns:p="http://schemas.openxmlformats.org/presentationml/2006/main">
  <p:tag name="KSO_WM_DIAGRAM_VIRTUALLY_FRAME" val="{&quot;height&quot;:411.4,&quot;left&quot;:49,&quot;top&quot;:82.85,&quot;width&quot;:755.8250393700788}"/>
</p:tagLst>
</file>

<file path=ppt/tags/tag462.xml><?xml version="1.0" encoding="utf-8"?>
<p:tagLst xmlns:p="http://schemas.openxmlformats.org/presentationml/2006/main">
  <p:tag name="KSO_WM_DIAGRAM_VIRTUALLY_FRAME" val="{&quot;height&quot;:411.4,&quot;left&quot;:49,&quot;top&quot;:82.85,&quot;width&quot;:755.8250393700788}"/>
</p:tagLst>
</file>

<file path=ppt/tags/tag463.xml><?xml version="1.0" encoding="utf-8"?>
<p:tagLst xmlns:p="http://schemas.openxmlformats.org/presentationml/2006/main">
  <p:tag name="KSO_WM_DIAGRAM_VIRTUALLY_FRAME" val="{&quot;height&quot;:411.4,&quot;left&quot;:49,&quot;top&quot;:82.85,&quot;width&quot;:755.8250393700788}"/>
</p:tagLst>
</file>

<file path=ppt/tags/tag464.xml><?xml version="1.0" encoding="utf-8"?>
<p:tagLst xmlns:p="http://schemas.openxmlformats.org/presentationml/2006/main">
  <p:tag name="KSO_WM_DIAGRAM_VIRTUALLY_FRAME" val="{&quot;height&quot;:411.4,&quot;left&quot;:49,&quot;top&quot;:82.85,&quot;width&quot;:755.8250393700788}"/>
</p:tagLst>
</file>

<file path=ppt/tags/tag465.xml><?xml version="1.0" encoding="utf-8"?>
<p:tagLst xmlns:p="http://schemas.openxmlformats.org/presentationml/2006/main">
  <p:tag name="KSO_WM_DIAGRAM_VIRTUALLY_FRAME" val="{&quot;height&quot;:411.4,&quot;left&quot;:49,&quot;top&quot;:82.85,&quot;width&quot;:755.8250393700788}"/>
</p:tagLst>
</file>

<file path=ppt/tags/tag466.xml><?xml version="1.0" encoding="utf-8"?>
<p:tagLst xmlns:p="http://schemas.openxmlformats.org/presentationml/2006/main">
  <p:tag name="KSO_WM_DIAGRAM_VIRTUALLY_FRAME" val="{&quot;height&quot;:411.4,&quot;left&quot;:49,&quot;top&quot;:82.85,&quot;width&quot;:755.8250393700788}"/>
</p:tagLst>
</file>

<file path=ppt/tags/tag467.xml><?xml version="1.0" encoding="utf-8"?>
<p:tagLst xmlns:p="http://schemas.openxmlformats.org/presentationml/2006/main">
  <p:tag name="KSO_WM_DIAGRAM_VIRTUALLY_FRAME" val="{&quot;height&quot;:411.4,&quot;left&quot;:49,&quot;top&quot;:82.85,&quot;width&quot;:755.8250393700788}"/>
</p:tagLst>
</file>

<file path=ppt/tags/tag468.xml><?xml version="1.0" encoding="utf-8"?>
<p:tagLst xmlns:p="http://schemas.openxmlformats.org/presentationml/2006/main">
  <p:tag name="KSO_WM_DIAGRAM_VIRTUALLY_FRAME" val="{&quot;height&quot;:411.4,&quot;left&quot;:49,&quot;top&quot;:82.85,&quot;width&quot;:755.8250393700788}"/>
</p:tagLst>
</file>

<file path=ppt/tags/tag469.xml><?xml version="1.0" encoding="utf-8"?>
<p:tagLst xmlns:p="http://schemas.openxmlformats.org/presentationml/2006/main">
  <p:tag name="KSO_WM_DIAGRAM_VIRTUALLY_FRAME" val="{&quot;height&quot;:411.4,&quot;left&quot;:49,&quot;top&quot;:82.85,&quot;width&quot;:755.8250393700788}"/>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411.4,&quot;left&quot;:49,&quot;top&quot;:82.85,&quot;width&quot;:755.8250393700788}"/>
</p:tagLst>
</file>

<file path=ppt/tags/tag471.xml><?xml version="1.0" encoding="utf-8"?>
<p:tagLst xmlns:p="http://schemas.openxmlformats.org/presentationml/2006/main">
  <p:tag name="KSO_WM_DIAGRAM_VIRTUALLY_FRAME" val="{&quot;height&quot;:411.4,&quot;left&quot;:49,&quot;top&quot;:82.85,&quot;width&quot;:755.8250393700788}"/>
</p:tagLst>
</file>

<file path=ppt/tags/tag472.xml><?xml version="1.0" encoding="utf-8"?>
<p:tagLst xmlns:p="http://schemas.openxmlformats.org/presentationml/2006/main">
  <p:tag name="KSO_WM_DIAGRAM_VIRTUALLY_FRAME" val="{&quot;height&quot;:411.4,&quot;left&quot;:49,&quot;top&quot;:82.85,&quot;width&quot;:755.8250393700788}"/>
</p:tagLst>
</file>

<file path=ppt/tags/tag473.xml><?xml version="1.0" encoding="utf-8"?>
<p:tagLst xmlns:p="http://schemas.openxmlformats.org/presentationml/2006/main">
  <p:tag name="KSO_WM_DIAGRAM_VIRTUALLY_FRAME" val="{&quot;height&quot;:411.4,&quot;left&quot;:49,&quot;top&quot;:82.85,&quot;width&quot;:755.8250393700788}"/>
</p:tagLst>
</file>

<file path=ppt/tags/tag474.xml><?xml version="1.0" encoding="utf-8"?>
<p:tagLst xmlns:p="http://schemas.openxmlformats.org/presentationml/2006/main">
  <p:tag name="KSO_WM_DIAGRAM_VIRTUALLY_FRAME" val="{&quot;height&quot;:411.4,&quot;left&quot;:49,&quot;top&quot;:82.85,&quot;width&quot;:755.8250393700788}"/>
</p:tagLst>
</file>

<file path=ppt/tags/tag475.xml><?xml version="1.0" encoding="utf-8"?>
<p:tagLst xmlns:p="http://schemas.openxmlformats.org/presentationml/2006/main">
  <p:tag name="KSO_WM_DIAGRAM_VIRTUALLY_FRAME" val="{&quot;height&quot;:411.4,&quot;left&quot;:49,&quot;top&quot;:82.85,&quot;width&quot;:755.8250393700788}"/>
</p:tagLst>
</file>

<file path=ppt/tags/tag476.xml><?xml version="1.0" encoding="utf-8"?>
<p:tagLst xmlns:p="http://schemas.openxmlformats.org/presentationml/2006/main">
  <p:tag name="KSO_WM_DIAGRAM_VIRTUALLY_FRAME" val="{&quot;height&quot;:411.4,&quot;left&quot;:49,&quot;top&quot;:82.85,&quot;width&quot;:755.8250393700788}"/>
</p:tagLst>
</file>

<file path=ppt/tags/tag477.xml><?xml version="1.0" encoding="utf-8"?>
<p:tagLst xmlns:p="http://schemas.openxmlformats.org/presentationml/2006/main">
  <p:tag name="KSO_WM_DIAGRAM_VIRTUALLY_FRAME" val="{&quot;height&quot;:411.4,&quot;left&quot;:49,&quot;top&quot;:82.85,&quot;width&quot;:755.8250393700788}"/>
</p:tagLst>
</file>

<file path=ppt/tags/tag478.xml><?xml version="1.0" encoding="utf-8"?>
<p:tagLst xmlns:p="http://schemas.openxmlformats.org/presentationml/2006/main">
  <p:tag name="KSO_WM_DIAGRAM_VIRTUALLY_FRAME" val="{&quot;height&quot;:411.4,&quot;left&quot;:49,&quot;top&quot;:82.85,&quot;width&quot;:755.8250393700788}"/>
</p:tagLst>
</file>

<file path=ppt/tags/tag479.xml><?xml version="1.0" encoding="utf-8"?>
<p:tagLst xmlns:p="http://schemas.openxmlformats.org/presentationml/2006/main">
  <p:tag name="KSO_WM_DIAGRAM_VIRTUALLY_FRAME" val="{&quot;height&quot;:411.4,&quot;left&quot;:49,&quot;top&quot;:82.85,&quot;width&quot;:755.8250393700788}"/>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411.4,&quot;left&quot;:49,&quot;top&quot;:82.85,&quot;width&quot;:755.8250393700788}"/>
</p:tagLst>
</file>

<file path=ppt/tags/tag481.xml><?xml version="1.0" encoding="utf-8"?>
<p:tagLst xmlns:p="http://schemas.openxmlformats.org/presentationml/2006/main">
  <p:tag name="KSO_WM_DIAGRAM_VIRTUALLY_FRAME" val="{&quot;height&quot;:411.4,&quot;left&quot;:49,&quot;top&quot;:82.85,&quot;width&quot;:755.8250393700788}"/>
</p:tagLst>
</file>

<file path=ppt/tags/tag482.xml><?xml version="1.0" encoding="utf-8"?>
<p:tagLst xmlns:p="http://schemas.openxmlformats.org/presentationml/2006/main">
  <p:tag name="KSO_WM_DIAGRAM_VIRTUALLY_FRAME" val="{&quot;height&quot;:411.4,&quot;left&quot;:49,&quot;top&quot;:82.85,&quot;width&quot;:755.8250393700788}"/>
</p:tagLst>
</file>

<file path=ppt/tags/tag483.xml><?xml version="1.0" encoding="utf-8"?>
<p:tagLst xmlns:p="http://schemas.openxmlformats.org/presentationml/2006/main">
  <p:tag name="KSO_WM_DIAGRAM_VIRTUALLY_FRAME" val="{&quot;height&quot;:411.4,&quot;left&quot;:49,&quot;top&quot;:82.85,&quot;width&quot;:755.8250393700788}"/>
</p:tagLst>
</file>

<file path=ppt/tags/tag484.xml><?xml version="1.0" encoding="utf-8"?>
<p:tagLst xmlns:p="http://schemas.openxmlformats.org/presentationml/2006/main">
  <p:tag name="KSO_WM_DIAGRAM_VIRTUALLY_FRAME" val="{&quot;height&quot;:411.4,&quot;left&quot;:49,&quot;top&quot;:82.85,&quot;width&quot;:755.8250393700788}"/>
</p:tagLst>
</file>

<file path=ppt/tags/tag485.xml><?xml version="1.0" encoding="utf-8"?>
<p:tagLst xmlns:p="http://schemas.openxmlformats.org/presentationml/2006/main">
  <p:tag name="KSO_WM_DIAGRAM_VIRTUALLY_FRAME" val="{&quot;height&quot;:411.4,&quot;left&quot;:49,&quot;top&quot;:82.85,&quot;width&quot;:755.8250393700788}"/>
</p:tagLst>
</file>

<file path=ppt/tags/tag486.xml><?xml version="1.0" encoding="utf-8"?>
<p:tagLst xmlns:p="http://schemas.openxmlformats.org/presentationml/2006/main">
  <p:tag name="KSO_WM_DIAGRAM_VIRTUALLY_FRAME" val="{&quot;height&quot;:411.4,&quot;left&quot;:49,&quot;top&quot;:82.85,&quot;width&quot;:755.8250393700788}"/>
</p:tagLst>
</file>

<file path=ppt/tags/tag487.xml><?xml version="1.0" encoding="utf-8"?>
<p:tagLst xmlns:p="http://schemas.openxmlformats.org/presentationml/2006/main">
  <p:tag name="KSO_WM_DIAGRAM_VIRTUALLY_FRAME" val="{&quot;height&quot;:411.4,&quot;left&quot;:49,&quot;top&quot;:82.85,&quot;width&quot;:755.8250393700788}"/>
</p:tagLst>
</file>

<file path=ppt/tags/tag488.xml><?xml version="1.0" encoding="utf-8"?>
<p:tagLst xmlns:p="http://schemas.openxmlformats.org/presentationml/2006/main">
  <p:tag name="KSO_WM_DIAGRAM_VIRTUALLY_FRAME" val="{&quot;height&quot;:411.4,&quot;left&quot;:49,&quot;top&quot;:82.85,&quot;width&quot;:755.8250393700788}"/>
</p:tagLst>
</file>

<file path=ppt/tags/tag489.xml><?xml version="1.0" encoding="utf-8"?>
<p:tagLst xmlns:p="http://schemas.openxmlformats.org/presentationml/2006/main">
  <p:tag name="KSO_WM_DIAGRAM_VIRTUALLY_FRAME" val="{&quot;height&quot;:411.4,&quot;left&quot;:49,&quot;top&quot;:82.85,&quot;width&quot;:755.8250393700788}"/>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490.xml><?xml version="1.0" encoding="utf-8"?>
<p:tagLst xmlns:p="http://schemas.openxmlformats.org/presentationml/2006/main">
  <p:tag name="KSO_WM_DIAGRAM_VIRTUALLY_FRAME" val="{&quot;height&quot;:411.4,&quot;left&quot;:49,&quot;top&quot;:82.85,&quot;width&quot;:755.8250393700788}"/>
</p:tagLst>
</file>

<file path=ppt/tags/tag491.xml><?xml version="1.0" encoding="utf-8"?>
<p:tagLst xmlns:p="http://schemas.openxmlformats.org/presentationml/2006/main">
  <p:tag name="KSO_WM_DIAGRAM_VIRTUALLY_FRAME" val="{&quot;height&quot;:411.4,&quot;left&quot;:49,&quot;top&quot;:82.85,&quot;width&quot;:755.8250393700788}"/>
</p:tagLst>
</file>

<file path=ppt/tags/tag492.xml><?xml version="1.0" encoding="utf-8"?>
<p:tagLst xmlns:p="http://schemas.openxmlformats.org/presentationml/2006/main">
  <p:tag name="KSO_WM_DIAGRAM_VIRTUALLY_FRAME" val="{&quot;height&quot;:411.4,&quot;left&quot;:49,&quot;top&quot;:82.85,&quot;width&quot;:755.8250393700788}"/>
</p:tagLst>
</file>

<file path=ppt/tags/tag493.xml><?xml version="1.0" encoding="utf-8"?>
<p:tagLst xmlns:p="http://schemas.openxmlformats.org/presentationml/2006/main">
  <p:tag name="KSO_WM_DIAGRAM_VIRTUALLY_FRAME" val="{&quot;height&quot;:411.4,&quot;left&quot;:49,&quot;top&quot;:82.85,&quot;width&quot;:755.8250393700788}"/>
</p:tagLst>
</file>

<file path=ppt/tags/tag494.xml><?xml version="1.0" encoding="utf-8"?>
<p:tagLst xmlns:p="http://schemas.openxmlformats.org/presentationml/2006/main">
  <p:tag name="KSO_WM_DIAGRAM_VIRTUALLY_FRAME" val="{&quot;height&quot;:411.4,&quot;left&quot;:49,&quot;top&quot;:82.85,&quot;width&quot;:755.8250393700788}"/>
</p:tagLst>
</file>

<file path=ppt/tags/tag495.xml><?xml version="1.0" encoding="utf-8"?>
<p:tagLst xmlns:p="http://schemas.openxmlformats.org/presentationml/2006/main">
  <p:tag name="KSO_WM_DIAGRAM_VIRTUALLY_FRAME" val="{&quot;height&quot;:411.4,&quot;left&quot;:49,&quot;top&quot;:82.85,&quot;width&quot;:755.8250393700788}"/>
</p:tagLst>
</file>

<file path=ppt/tags/tag496.xml><?xml version="1.0" encoding="utf-8"?>
<p:tagLst xmlns:p="http://schemas.openxmlformats.org/presentationml/2006/main">
  <p:tag name="KSO_WM_DIAGRAM_VIRTUALLY_FRAME" val="{&quot;height&quot;:411.4,&quot;left&quot;:49,&quot;top&quot;:82.85,&quot;width&quot;:755.8250393700788}"/>
</p:tagLst>
</file>

<file path=ppt/tags/tag497.xml><?xml version="1.0" encoding="utf-8"?>
<p:tagLst xmlns:p="http://schemas.openxmlformats.org/presentationml/2006/main">
  <p:tag name="KSO_WM_DIAGRAM_VIRTUALLY_FRAME" val="{&quot;height&quot;:411.4,&quot;left&quot;:49,&quot;top&quot;:82.85,&quot;width&quot;:755.8250393700788}"/>
</p:tagLst>
</file>

<file path=ppt/tags/tag498.xml><?xml version="1.0" encoding="utf-8"?>
<p:tagLst xmlns:p="http://schemas.openxmlformats.org/presentationml/2006/main">
  <p:tag name="KSO_WM_DIAGRAM_VIRTUALLY_FRAME" val="{&quot;height&quot;:411.4,&quot;left&quot;:49,&quot;top&quot;:82.85,&quot;width&quot;:755.8250393700788}"/>
</p:tagLst>
</file>

<file path=ppt/tags/tag49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00.xml><?xml version="1.0" encoding="utf-8"?>
<p:tagLst xmlns:p="http://schemas.openxmlformats.org/presentationml/2006/main">
  <p:tag name="KSO_WM_DIAGRAM_VIRTUALLY_FRAME" val="{&quot;height&quot;:411.4,&quot;left&quot;:49,&quot;top&quot;:82.85,&quot;width&quot;:755.8250393700788}"/>
</p:tagLst>
</file>

<file path=ppt/tags/tag501.xml><?xml version="1.0" encoding="utf-8"?>
<p:tagLst xmlns:p="http://schemas.openxmlformats.org/presentationml/2006/main">
  <p:tag name="KSO_WM_DIAGRAM_VIRTUALLY_FRAME" val="{&quot;height&quot;:411.4,&quot;left&quot;:49,&quot;top&quot;:82.85,&quot;width&quot;:755.8250393700788}"/>
</p:tagLst>
</file>

<file path=ppt/tags/tag502.xml><?xml version="1.0" encoding="utf-8"?>
<p:tagLst xmlns:p="http://schemas.openxmlformats.org/presentationml/2006/main">
  <p:tag name="KSO_WM_DIAGRAM_VIRTUALLY_FRAME" val="{&quot;height&quot;:411.4,&quot;left&quot;:49,&quot;top&quot;:82.85,&quot;width&quot;:755.8250393700788}"/>
</p:tagLst>
</file>

<file path=ppt/tags/tag503.xml><?xml version="1.0" encoding="utf-8"?>
<p:tagLst xmlns:p="http://schemas.openxmlformats.org/presentationml/2006/main">
  <p:tag name="KSO_WM_DIAGRAM_VIRTUALLY_FRAME" val="{&quot;height&quot;:411.4,&quot;left&quot;:49,&quot;top&quot;:82.85,&quot;width&quot;:755.8250393700788}"/>
</p:tagLst>
</file>

<file path=ppt/tags/tag504.xml><?xml version="1.0" encoding="utf-8"?>
<p:tagLst xmlns:p="http://schemas.openxmlformats.org/presentationml/2006/main">
  <p:tag name="KSO_WM_DIAGRAM_VIRTUALLY_FRAME" val="{&quot;height&quot;:411.4,&quot;left&quot;:49,&quot;top&quot;:82.85,&quot;width&quot;:755.8250393700788}"/>
</p:tagLst>
</file>

<file path=ppt/tags/tag505.xml><?xml version="1.0" encoding="utf-8"?>
<p:tagLst xmlns:p="http://schemas.openxmlformats.org/presentationml/2006/main">
  <p:tag name="KSO_WM_DIAGRAM_VIRTUALLY_FRAME" val="{&quot;height&quot;:411.4,&quot;left&quot;:49,&quot;top&quot;:82.85,&quot;width&quot;:755.8250393700788}"/>
</p:tagLst>
</file>

<file path=ppt/tags/tag506.xml><?xml version="1.0" encoding="utf-8"?>
<p:tagLst xmlns:p="http://schemas.openxmlformats.org/presentationml/2006/main">
  <p:tag name="KSO_WM_DIAGRAM_VIRTUALLY_FRAME" val="{&quot;height&quot;:411.4,&quot;left&quot;:49,&quot;top&quot;:82.85,&quot;width&quot;:755.8250393700788}"/>
</p:tagLst>
</file>

<file path=ppt/tags/tag507.xml><?xml version="1.0" encoding="utf-8"?>
<p:tagLst xmlns:p="http://schemas.openxmlformats.org/presentationml/2006/main">
  <p:tag name="KSO_WM_DIAGRAM_VIRTUALLY_FRAME" val="{&quot;height&quot;:411.4,&quot;left&quot;:49,&quot;top&quot;:82.85,&quot;width&quot;:755.8250393700788}"/>
</p:tagLst>
</file>

<file path=ppt/tags/tag508.xml><?xml version="1.0" encoding="utf-8"?>
<p:tagLst xmlns:p="http://schemas.openxmlformats.org/presentationml/2006/main">
  <p:tag name="KSO_WM_DIAGRAM_VIRTUALLY_FRAME" val="{&quot;height&quot;:411.4,&quot;left&quot;:49,&quot;top&quot;:82.85,&quot;width&quot;:755.8250393700788}"/>
</p:tagLst>
</file>

<file path=ppt/tags/tag509.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10.xml><?xml version="1.0" encoding="utf-8"?>
<p:tagLst xmlns:p="http://schemas.openxmlformats.org/presentationml/2006/main">
  <p:tag name="KSO_WM_DIAGRAM_VIRTUALLY_FRAME" val="{&quot;height&quot;:411.4,&quot;left&quot;:49,&quot;top&quot;:82.85,&quot;width&quot;:755.8250393700788}"/>
</p:tagLst>
</file>

<file path=ppt/tags/tag511.xml><?xml version="1.0" encoding="utf-8"?>
<p:tagLst xmlns:p="http://schemas.openxmlformats.org/presentationml/2006/main">
  <p:tag name="KSO_WM_DIAGRAM_VIRTUALLY_FRAME" val="{&quot;height&quot;:411.4,&quot;left&quot;:49,&quot;top&quot;:82.85,&quot;width&quot;:755.8250393700788}"/>
</p:tagLst>
</file>

<file path=ppt/tags/tag512.xml><?xml version="1.0" encoding="utf-8"?>
<p:tagLst xmlns:p="http://schemas.openxmlformats.org/presentationml/2006/main">
  <p:tag name="KSO_WM_DIAGRAM_VIRTUALLY_FRAME" val="{&quot;height&quot;:411.4,&quot;left&quot;:49,&quot;top&quot;:82.85,&quot;width&quot;:755.8250393700788}"/>
</p:tagLst>
</file>

<file path=ppt/tags/tag513.xml><?xml version="1.0" encoding="utf-8"?>
<p:tagLst xmlns:p="http://schemas.openxmlformats.org/presentationml/2006/main">
  <p:tag name="KSO_WM_DIAGRAM_VIRTUALLY_FRAME" val="{&quot;height&quot;:411.4,&quot;left&quot;:49,&quot;top&quot;:82.85,&quot;width&quot;:755.8250393700788}"/>
</p:tagLst>
</file>

<file path=ppt/tags/tag514.xml><?xml version="1.0" encoding="utf-8"?>
<p:tagLst xmlns:p="http://schemas.openxmlformats.org/presentationml/2006/main">
  <p:tag name="KSO_WM_DIAGRAM_VIRTUALLY_FRAME" val="{&quot;height&quot;:411.4,&quot;left&quot;:49,&quot;top&quot;:82.85,&quot;width&quot;:755.8250393700788}"/>
</p:tagLst>
</file>

<file path=ppt/tags/tag515.xml><?xml version="1.0" encoding="utf-8"?>
<p:tagLst xmlns:p="http://schemas.openxmlformats.org/presentationml/2006/main">
  <p:tag name="KSO_WM_DIAGRAM_VIRTUALLY_FRAME" val="{&quot;height&quot;:411.4,&quot;left&quot;:49,&quot;top&quot;:82.85,&quot;width&quot;:755.8250393700788}"/>
</p:tagLst>
</file>

<file path=ppt/tags/tag516.xml><?xml version="1.0" encoding="utf-8"?>
<p:tagLst xmlns:p="http://schemas.openxmlformats.org/presentationml/2006/main">
  <p:tag name="KSO_WM_DIAGRAM_VIRTUALLY_FRAME" val="{&quot;height&quot;:411.4,&quot;left&quot;:49,&quot;top&quot;:82.85,&quot;width&quot;:755.8250393700788}"/>
</p:tagLst>
</file>

<file path=ppt/tags/tag517.xml><?xml version="1.0" encoding="utf-8"?>
<p:tagLst xmlns:p="http://schemas.openxmlformats.org/presentationml/2006/main">
  <p:tag name="KSO_WM_DIAGRAM_VIRTUALLY_FRAME" val="{&quot;height&quot;:411.4,&quot;left&quot;:49,&quot;top&quot;:82.85,&quot;width&quot;:755.8250393700788}"/>
</p:tagLst>
</file>

<file path=ppt/tags/tag518.xml><?xml version="1.0" encoding="utf-8"?>
<p:tagLst xmlns:p="http://schemas.openxmlformats.org/presentationml/2006/main">
  <p:tag name="KSO_WM_DIAGRAM_VIRTUALLY_FRAME" val="{&quot;height&quot;:411.4,&quot;left&quot;:49,&quot;top&quot;:82.85,&quot;width&quot;:755.8250393700788}"/>
</p:tagLst>
</file>

<file path=ppt/tags/tag519.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20.xml><?xml version="1.0" encoding="utf-8"?>
<p:tagLst xmlns:p="http://schemas.openxmlformats.org/presentationml/2006/main">
  <p:tag name="KSO_WM_DIAGRAM_VIRTUALLY_FRAME" val="{&quot;height&quot;:411.4,&quot;left&quot;:49,&quot;top&quot;:82.85,&quot;width&quot;:755.8250393700788}"/>
</p:tagLst>
</file>

<file path=ppt/tags/tag521.xml><?xml version="1.0" encoding="utf-8"?>
<p:tagLst xmlns:p="http://schemas.openxmlformats.org/presentationml/2006/main">
  <p:tag name="KSO_WM_DIAGRAM_VIRTUALLY_FRAME" val="{&quot;height&quot;:411.4,&quot;left&quot;:49,&quot;top&quot;:82.85,&quot;width&quot;:755.8250393700788}"/>
</p:tagLst>
</file>

<file path=ppt/tags/tag522.xml><?xml version="1.0" encoding="utf-8"?>
<p:tagLst xmlns:p="http://schemas.openxmlformats.org/presentationml/2006/main">
  <p:tag name="KSO_WM_DIAGRAM_VIRTUALLY_FRAME" val="{&quot;height&quot;:411.4,&quot;left&quot;:49,&quot;top&quot;:82.85,&quot;width&quot;:755.8250393700788}"/>
</p:tagLst>
</file>

<file path=ppt/tags/tag523.xml><?xml version="1.0" encoding="utf-8"?>
<p:tagLst xmlns:p="http://schemas.openxmlformats.org/presentationml/2006/main">
  <p:tag name="KSO_WM_DIAGRAM_VIRTUALLY_FRAME" val="{&quot;height&quot;:411.4,&quot;left&quot;:49,&quot;top&quot;:82.85,&quot;width&quot;:755.8250393700788}"/>
</p:tagLst>
</file>

<file path=ppt/tags/tag524.xml><?xml version="1.0" encoding="utf-8"?>
<p:tagLst xmlns:p="http://schemas.openxmlformats.org/presentationml/2006/main">
  <p:tag name="KSO_WM_DIAGRAM_VIRTUALLY_FRAME" val="{&quot;height&quot;:411.4,&quot;left&quot;:49,&quot;top&quot;:82.85,&quot;width&quot;:755.8250393700788}"/>
</p:tagLst>
</file>

<file path=ppt/tags/tag525.xml><?xml version="1.0" encoding="utf-8"?>
<p:tagLst xmlns:p="http://schemas.openxmlformats.org/presentationml/2006/main">
  <p:tag name="KSO_WM_DIAGRAM_VIRTUALLY_FRAME" val="{&quot;height&quot;:411.4,&quot;left&quot;:49,&quot;top&quot;:82.85,&quot;width&quot;:755.8250393700788}"/>
</p:tagLst>
</file>

<file path=ppt/tags/tag526.xml><?xml version="1.0" encoding="utf-8"?>
<p:tagLst xmlns:p="http://schemas.openxmlformats.org/presentationml/2006/main">
  <p:tag name="KSO_WM_DIAGRAM_VIRTUALLY_FRAME" val="{&quot;height&quot;:411.4,&quot;left&quot;:49,&quot;top&quot;:82.85,&quot;width&quot;:755.8250393700788}"/>
</p:tagLst>
</file>

<file path=ppt/tags/tag527.xml><?xml version="1.0" encoding="utf-8"?>
<p:tagLst xmlns:p="http://schemas.openxmlformats.org/presentationml/2006/main">
  <p:tag name="KSO_WM_DIAGRAM_VIRTUALLY_FRAME" val="{&quot;height&quot;:411.4,&quot;left&quot;:49,&quot;top&quot;:82.85,&quot;width&quot;:755.8250393700788}"/>
</p:tagLst>
</file>

<file path=ppt/tags/tag528.xml><?xml version="1.0" encoding="utf-8"?>
<p:tagLst xmlns:p="http://schemas.openxmlformats.org/presentationml/2006/main">
  <p:tag name="KSO_WM_DIAGRAM_VIRTUALLY_FRAME" val="{&quot;height&quot;:411.4,&quot;left&quot;:49,&quot;top&quot;:82.85,&quot;width&quot;:755.8250393700788}"/>
</p:tagLst>
</file>

<file path=ppt/tags/tag529.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30.xml><?xml version="1.0" encoding="utf-8"?>
<p:tagLst xmlns:p="http://schemas.openxmlformats.org/presentationml/2006/main">
  <p:tag name="KSO_WM_DIAGRAM_VIRTUALLY_FRAME" val="{&quot;height&quot;:411.4,&quot;left&quot;:49,&quot;top&quot;:82.85,&quot;width&quot;:755.8250393700788}"/>
</p:tagLst>
</file>

<file path=ppt/tags/tag531.xml><?xml version="1.0" encoding="utf-8"?>
<p:tagLst xmlns:p="http://schemas.openxmlformats.org/presentationml/2006/main">
  <p:tag name="KSO_WM_DIAGRAM_VIRTUALLY_FRAME" val="{&quot;height&quot;:411.4,&quot;left&quot;:49,&quot;top&quot;:82.85,&quot;width&quot;:755.8250393700788}"/>
</p:tagLst>
</file>

<file path=ppt/tags/tag532.xml><?xml version="1.0" encoding="utf-8"?>
<p:tagLst xmlns:p="http://schemas.openxmlformats.org/presentationml/2006/main">
  <p:tag name="KSO_WM_DIAGRAM_VIRTUALLY_FRAME" val="{&quot;height&quot;:411.4,&quot;left&quot;:49,&quot;top&quot;:82.85,&quot;width&quot;:755.8250393700788}"/>
</p:tagLst>
</file>

<file path=ppt/tags/tag533.xml><?xml version="1.0" encoding="utf-8"?>
<p:tagLst xmlns:p="http://schemas.openxmlformats.org/presentationml/2006/main">
  <p:tag name="KSO_WM_DIAGRAM_VIRTUALLY_FRAME" val="{&quot;height&quot;:411.4,&quot;left&quot;:49,&quot;top&quot;:82.85,&quot;width&quot;:755.8250393700788}"/>
</p:tagLst>
</file>

<file path=ppt/tags/tag534.xml><?xml version="1.0" encoding="utf-8"?>
<p:tagLst xmlns:p="http://schemas.openxmlformats.org/presentationml/2006/main">
  <p:tag name="KSO_WM_DIAGRAM_VIRTUALLY_FRAME" val="{&quot;height&quot;:411.4,&quot;left&quot;:49,&quot;top&quot;:82.85,&quot;width&quot;:755.8250393700788}"/>
</p:tagLst>
</file>

<file path=ppt/tags/tag535.xml><?xml version="1.0" encoding="utf-8"?>
<p:tagLst xmlns:p="http://schemas.openxmlformats.org/presentationml/2006/main">
  <p:tag name="KSO_WM_DIAGRAM_VIRTUALLY_FRAME" val="{&quot;height&quot;:411.4,&quot;left&quot;:49,&quot;top&quot;:82.85,&quot;width&quot;:755.8250393700788}"/>
</p:tagLst>
</file>

<file path=ppt/tags/tag536.xml><?xml version="1.0" encoding="utf-8"?>
<p:tagLst xmlns:p="http://schemas.openxmlformats.org/presentationml/2006/main">
  <p:tag name="KSO_WM_DIAGRAM_VIRTUALLY_FRAME" val="{&quot;height&quot;:411.4,&quot;left&quot;:49,&quot;top&quot;:82.85,&quot;width&quot;:755.8250393700788}"/>
</p:tagLst>
</file>

<file path=ppt/tags/tag537.xml><?xml version="1.0" encoding="utf-8"?>
<p:tagLst xmlns:p="http://schemas.openxmlformats.org/presentationml/2006/main">
  <p:tag name="KSO_WM_DIAGRAM_VIRTUALLY_FRAME" val="{&quot;height&quot;:411.4,&quot;left&quot;:49,&quot;top&quot;:82.85,&quot;width&quot;:755.8250393700788}"/>
</p:tagLst>
</file>

<file path=ppt/tags/tag538.xml><?xml version="1.0" encoding="utf-8"?>
<p:tagLst xmlns:p="http://schemas.openxmlformats.org/presentationml/2006/main">
  <p:tag name="KSO_WM_DIAGRAM_VIRTUALLY_FRAME" val="{&quot;height&quot;:411.4,&quot;left&quot;:49,&quot;top&quot;:82.85,&quot;width&quot;:755.8250393700788}"/>
</p:tagLst>
</file>

<file path=ppt/tags/tag539.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40.xml><?xml version="1.0" encoding="utf-8"?>
<p:tagLst xmlns:p="http://schemas.openxmlformats.org/presentationml/2006/main">
  <p:tag name="KSO_WM_DIAGRAM_VIRTUALLY_FRAME" val="{&quot;height&quot;:411.4,&quot;left&quot;:49,&quot;top&quot;:82.85,&quot;width&quot;:755.8250393700788}"/>
</p:tagLst>
</file>

<file path=ppt/tags/tag541.xml><?xml version="1.0" encoding="utf-8"?>
<p:tagLst xmlns:p="http://schemas.openxmlformats.org/presentationml/2006/main">
  <p:tag name="KSO_WM_DIAGRAM_VIRTUALLY_FRAME" val="{&quot;height&quot;:411.4,&quot;left&quot;:49,&quot;top&quot;:82.85,&quot;width&quot;:755.8250393700788}"/>
</p:tagLst>
</file>

<file path=ppt/tags/tag542.xml><?xml version="1.0" encoding="utf-8"?>
<p:tagLst xmlns:p="http://schemas.openxmlformats.org/presentationml/2006/main">
  <p:tag name="KSO_WM_DIAGRAM_VIRTUALLY_FRAME" val="{&quot;height&quot;:411.4,&quot;left&quot;:49,&quot;top&quot;:82.85,&quot;width&quot;:755.8250393700788}"/>
</p:tagLst>
</file>

<file path=ppt/tags/tag543.xml><?xml version="1.0" encoding="utf-8"?>
<p:tagLst xmlns:p="http://schemas.openxmlformats.org/presentationml/2006/main">
  <p:tag name="KSO_WM_DIAGRAM_VIRTUALLY_FRAME" val="{&quot;height&quot;:411.4,&quot;left&quot;:49,&quot;top&quot;:82.85,&quot;width&quot;:755.8250393700788}"/>
</p:tagLst>
</file>

<file path=ppt/tags/tag544.xml><?xml version="1.0" encoding="utf-8"?>
<p:tagLst xmlns:p="http://schemas.openxmlformats.org/presentationml/2006/main">
  <p:tag name="KSO_WM_DIAGRAM_VIRTUALLY_FRAME" val="{&quot;height&quot;:411.4,&quot;left&quot;:49,&quot;top&quot;:82.85,&quot;width&quot;:755.8250393700788}"/>
</p:tagLst>
</file>

<file path=ppt/tags/tag545.xml><?xml version="1.0" encoding="utf-8"?>
<p:tagLst xmlns:p="http://schemas.openxmlformats.org/presentationml/2006/main">
  <p:tag name="KSO_WM_DIAGRAM_VIRTUALLY_FRAME" val="{&quot;height&quot;:411.4,&quot;left&quot;:49,&quot;top&quot;:82.85,&quot;width&quot;:755.8250393700788}"/>
</p:tagLst>
</file>

<file path=ppt/tags/tag546.xml><?xml version="1.0" encoding="utf-8"?>
<p:tagLst xmlns:p="http://schemas.openxmlformats.org/presentationml/2006/main">
  <p:tag name="KSO_WM_DIAGRAM_VIRTUALLY_FRAME" val="{&quot;height&quot;:411.4,&quot;left&quot;:49,&quot;top&quot;:82.85,&quot;width&quot;:755.8250393700788}"/>
</p:tagLst>
</file>

<file path=ppt/tags/tag547.xml><?xml version="1.0" encoding="utf-8"?>
<p:tagLst xmlns:p="http://schemas.openxmlformats.org/presentationml/2006/main">
  <p:tag name="KSO_WM_DIAGRAM_VIRTUALLY_FRAME" val="{&quot;height&quot;:411.4,&quot;left&quot;:49,&quot;top&quot;:82.85,&quot;width&quot;:755.8250393700788}"/>
</p:tagLst>
</file>

<file path=ppt/tags/tag548.xml><?xml version="1.0" encoding="utf-8"?>
<p:tagLst xmlns:p="http://schemas.openxmlformats.org/presentationml/2006/main">
  <p:tag name="KSO_WM_DIAGRAM_VIRTUALLY_FRAME" val="{&quot;height&quot;:411.4,&quot;left&quot;:49,&quot;top&quot;:82.85,&quot;width&quot;:755.8250393700788}"/>
</p:tagLst>
</file>

<file path=ppt/tags/tag549.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50.xml><?xml version="1.0" encoding="utf-8"?>
<p:tagLst xmlns:p="http://schemas.openxmlformats.org/presentationml/2006/main">
  <p:tag name="KSO_WM_DIAGRAM_VIRTUALLY_FRAME" val="{&quot;height&quot;:411.4,&quot;left&quot;:49,&quot;top&quot;:82.85,&quot;width&quot;:755.8250393700788}"/>
</p:tagLst>
</file>

<file path=ppt/tags/tag551.xml><?xml version="1.0" encoding="utf-8"?>
<p:tagLst xmlns:p="http://schemas.openxmlformats.org/presentationml/2006/main">
  <p:tag name="KSO_WM_DIAGRAM_VIRTUALLY_FRAME" val="{&quot;height&quot;:411.4,&quot;left&quot;:49,&quot;top&quot;:82.85,&quot;width&quot;:755.8250393700788}"/>
</p:tagLst>
</file>

<file path=ppt/tags/tag552.xml><?xml version="1.0" encoding="utf-8"?>
<p:tagLst xmlns:p="http://schemas.openxmlformats.org/presentationml/2006/main">
  <p:tag name="KSO_WM_DIAGRAM_VIRTUALLY_FRAME" val="{&quot;height&quot;:411.4,&quot;left&quot;:49,&quot;top&quot;:82.85,&quot;width&quot;:755.8250393700788}"/>
</p:tagLst>
</file>

<file path=ppt/tags/tag553.xml><?xml version="1.0" encoding="utf-8"?>
<p:tagLst xmlns:p="http://schemas.openxmlformats.org/presentationml/2006/main">
  <p:tag name="KSO_WM_DIAGRAM_VIRTUALLY_FRAME" val="{&quot;height&quot;:411.4,&quot;left&quot;:49,&quot;top&quot;:82.85,&quot;width&quot;:755.8250393700788}"/>
</p:tagLst>
</file>

<file path=ppt/tags/tag554.xml><?xml version="1.0" encoding="utf-8"?>
<p:tagLst xmlns:p="http://schemas.openxmlformats.org/presentationml/2006/main">
  <p:tag name="KSO_WM_DIAGRAM_VIRTUALLY_FRAME" val="{&quot;height&quot;:411.4,&quot;left&quot;:49,&quot;top&quot;:82.85,&quot;width&quot;:755.8250393700788}"/>
</p:tagLst>
</file>

<file path=ppt/tags/tag555.xml><?xml version="1.0" encoding="utf-8"?>
<p:tagLst xmlns:p="http://schemas.openxmlformats.org/presentationml/2006/main">
  <p:tag name="KSO_WM_DIAGRAM_VIRTUALLY_FRAME" val="{&quot;height&quot;:411.4,&quot;left&quot;:49,&quot;top&quot;:82.85,&quot;width&quot;:755.8250393700788}"/>
</p:tagLst>
</file>

<file path=ppt/tags/tag556.xml><?xml version="1.0" encoding="utf-8"?>
<p:tagLst xmlns:p="http://schemas.openxmlformats.org/presentationml/2006/main">
  <p:tag name="KSO_WM_DIAGRAM_VIRTUALLY_FRAME" val="{&quot;height&quot;:411.4,&quot;left&quot;:49,&quot;top&quot;:82.85,&quot;width&quot;:755.8250393700788}"/>
</p:tagLst>
</file>

<file path=ppt/tags/tag557.xml><?xml version="1.0" encoding="utf-8"?>
<p:tagLst xmlns:p="http://schemas.openxmlformats.org/presentationml/2006/main">
  <p:tag name="KSO_WM_DIAGRAM_VIRTUALLY_FRAME" val="{&quot;height&quot;:411.4,&quot;left&quot;:49,&quot;top&quot;:82.85,&quot;width&quot;:755.8250393700788}"/>
</p:tagLst>
</file>

<file path=ppt/tags/tag558.xml><?xml version="1.0" encoding="utf-8"?>
<p:tagLst xmlns:p="http://schemas.openxmlformats.org/presentationml/2006/main">
  <p:tag name="KSO_WM_DIAGRAM_VIRTUALLY_FRAME" val="{&quot;height&quot;:411.4,&quot;left&quot;:49,&quot;top&quot;:82.85,&quot;width&quot;:755.8250393700788}"/>
</p:tagLst>
</file>

<file path=ppt/tags/tag559.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60.xml><?xml version="1.0" encoding="utf-8"?>
<p:tagLst xmlns:p="http://schemas.openxmlformats.org/presentationml/2006/main">
  <p:tag name="KSO_WM_DIAGRAM_VIRTUALLY_FRAME" val="{&quot;height&quot;:411.4,&quot;left&quot;:49,&quot;top&quot;:82.85,&quot;width&quot;:755.8250393700788}"/>
</p:tagLst>
</file>

<file path=ppt/tags/tag561.xml><?xml version="1.0" encoding="utf-8"?>
<p:tagLst xmlns:p="http://schemas.openxmlformats.org/presentationml/2006/main">
  <p:tag name="KSO_WM_DIAGRAM_VIRTUALLY_FRAME" val="{&quot;height&quot;:411.4,&quot;left&quot;:49,&quot;top&quot;:82.85,&quot;width&quot;:755.8250393700788}"/>
</p:tagLst>
</file>

<file path=ppt/tags/tag562.xml><?xml version="1.0" encoding="utf-8"?>
<p:tagLst xmlns:p="http://schemas.openxmlformats.org/presentationml/2006/main">
  <p:tag name="KSO_WM_DIAGRAM_VIRTUALLY_FRAME" val="{&quot;height&quot;:411.4,&quot;left&quot;:49,&quot;top&quot;:82.85,&quot;width&quot;:755.8250393700788}"/>
</p:tagLst>
</file>

<file path=ppt/tags/tag563.xml><?xml version="1.0" encoding="utf-8"?>
<p:tagLst xmlns:p="http://schemas.openxmlformats.org/presentationml/2006/main">
  <p:tag name="KSO_WM_DIAGRAM_VIRTUALLY_FRAME" val="{&quot;height&quot;:411.4,&quot;left&quot;:49,&quot;top&quot;:82.85,&quot;width&quot;:755.8250393700788}"/>
</p:tagLst>
</file>

<file path=ppt/tags/tag564.xml><?xml version="1.0" encoding="utf-8"?>
<p:tagLst xmlns:p="http://schemas.openxmlformats.org/presentationml/2006/main">
  <p:tag name="KSO_WM_DIAGRAM_VIRTUALLY_FRAME" val="{&quot;height&quot;:411.4,&quot;left&quot;:49,&quot;top&quot;:82.85,&quot;width&quot;:755.8250393700788}"/>
</p:tagLst>
</file>

<file path=ppt/tags/tag565.xml><?xml version="1.0" encoding="utf-8"?>
<p:tagLst xmlns:p="http://schemas.openxmlformats.org/presentationml/2006/main">
  <p:tag name="KSO_WM_DIAGRAM_VIRTUALLY_FRAME" val="{&quot;height&quot;:411.4,&quot;left&quot;:49,&quot;top&quot;:82.85,&quot;width&quot;:755.8250393700788}"/>
</p:tagLst>
</file>

<file path=ppt/tags/tag566.xml><?xml version="1.0" encoding="utf-8"?>
<p:tagLst xmlns:p="http://schemas.openxmlformats.org/presentationml/2006/main">
  <p:tag name="KSO_WM_DIAGRAM_VIRTUALLY_FRAME" val="{&quot;height&quot;:411.4,&quot;left&quot;:49,&quot;top&quot;:82.85,&quot;width&quot;:755.8250393700788}"/>
</p:tagLst>
</file>

<file path=ppt/tags/tag567.xml><?xml version="1.0" encoding="utf-8"?>
<p:tagLst xmlns:p="http://schemas.openxmlformats.org/presentationml/2006/main">
  <p:tag name="KSO_WM_DIAGRAM_VIRTUALLY_FRAME" val="{&quot;height&quot;:411.4,&quot;left&quot;:49,&quot;top&quot;:82.85,&quot;width&quot;:755.8250393700788}"/>
</p:tagLst>
</file>

<file path=ppt/tags/tag568.xml><?xml version="1.0" encoding="utf-8"?>
<p:tagLst xmlns:p="http://schemas.openxmlformats.org/presentationml/2006/main">
  <p:tag name="KSO_WM_DIAGRAM_VIRTUALLY_FRAME" val="{&quot;height&quot;:411.4,&quot;left&quot;:49,&quot;top&quot;:82.85,&quot;width&quot;:755.8250393700788}"/>
</p:tagLst>
</file>

<file path=ppt/tags/tag569.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70.xml><?xml version="1.0" encoding="utf-8"?>
<p:tagLst xmlns:p="http://schemas.openxmlformats.org/presentationml/2006/main">
  <p:tag name="KSO_WM_DIAGRAM_VIRTUALLY_FRAME" val="{&quot;height&quot;:411.4,&quot;left&quot;:49,&quot;top&quot;:82.85,&quot;width&quot;:755.8250393700788}"/>
</p:tagLst>
</file>

<file path=ppt/tags/tag571.xml><?xml version="1.0" encoding="utf-8"?>
<p:tagLst xmlns:p="http://schemas.openxmlformats.org/presentationml/2006/main">
  <p:tag name="KSO_WM_DIAGRAM_VIRTUALLY_FRAME" val="{&quot;height&quot;:411.4,&quot;left&quot;:49,&quot;top&quot;:82.85,&quot;width&quot;:755.8250393700788}"/>
</p:tagLst>
</file>

<file path=ppt/tags/tag572.xml><?xml version="1.0" encoding="utf-8"?>
<p:tagLst xmlns:p="http://schemas.openxmlformats.org/presentationml/2006/main">
  <p:tag name="KSO_WM_DIAGRAM_VIRTUALLY_FRAME" val="{&quot;height&quot;:411.4,&quot;left&quot;:49,&quot;top&quot;:82.85,&quot;width&quot;:755.8250393700788}"/>
</p:tagLst>
</file>

<file path=ppt/tags/tag573.xml><?xml version="1.0" encoding="utf-8"?>
<p:tagLst xmlns:p="http://schemas.openxmlformats.org/presentationml/2006/main">
  <p:tag name="KSO_WM_DIAGRAM_VIRTUALLY_FRAME" val="{&quot;height&quot;:411.4,&quot;left&quot;:49,&quot;top&quot;:82.85,&quot;width&quot;:755.8250393700788}"/>
</p:tagLst>
</file>

<file path=ppt/tags/tag574.xml><?xml version="1.0" encoding="utf-8"?>
<p:tagLst xmlns:p="http://schemas.openxmlformats.org/presentationml/2006/main">
  <p:tag name="KSO_WM_DIAGRAM_VIRTUALLY_FRAME" val="{&quot;height&quot;:411.4,&quot;left&quot;:49,&quot;top&quot;:82.85,&quot;width&quot;:755.8250393700788}"/>
</p:tagLst>
</file>

<file path=ppt/tags/tag575.xml><?xml version="1.0" encoding="utf-8"?>
<p:tagLst xmlns:p="http://schemas.openxmlformats.org/presentationml/2006/main">
  <p:tag name="KSO_WM_DIAGRAM_VIRTUALLY_FRAME" val="{&quot;height&quot;:411.4,&quot;left&quot;:49,&quot;top&quot;:82.85,&quot;width&quot;:755.8250393700788}"/>
</p:tagLst>
</file>

<file path=ppt/tags/tag576.xml><?xml version="1.0" encoding="utf-8"?>
<p:tagLst xmlns:p="http://schemas.openxmlformats.org/presentationml/2006/main">
  <p:tag name="KSO_WM_DIAGRAM_VIRTUALLY_FRAME" val="{&quot;height&quot;:411.4,&quot;left&quot;:49,&quot;top&quot;:82.85,&quot;width&quot;:755.8250393700788}"/>
</p:tagLst>
</file>

<file path=ppt/tags/tag577.xml><?xml version="1.0" encoding="utf-8"?>
<p:tagLst xmlns:p="http://schemas.openxmlformats.org/presentationml/2006/main">
  <p:tag name="KSO_WM_DIAGRAM_VIRTUALLY_FRAME" val="{&quot;height&quot;:411.4,&quot;left&quot;:49,&quot;top&quot;:82.85,&quot;width&quot;:755.8250393700788}"/>
</p:tagLst>
</file>

<file path=ppt/tags/tag578.xml><?xml version="1.0" encoding="utf-8"?>
<p:tagLst xmlns:p="http://schemas.openxmlformats.org/presentationml/2006/main">
  <p:tag name="KSO_WM_DIAGRAM_VIRTUALLY_FRAME" val="{&quot;height&quot;:411.4,&quot;left&quot;:49,&quot;top&quot;:82.85,&quot;width&quot;:755.8250393700788}"/>
</p:tagLst>
</file>

<file path=ppt/tags/tag579.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80.xml><?xml version="1.0" encoding="utf-8"?>
<p:tagLst xmlns:p="http://schemas.openxmlformats.org/presentationml/2006/main">
  <p:tag name="KSO_WM_DIAGRAM_VIRTUALLY_FRAME" val="{&quot;height&quot;:411.4,&quot;left&quot;:49,&quot;top&quot;:82.85,&quot;width&quot;:755.8250393700788}"/>
</p:tagLst>
</file>

<file path=ppt/tags/tag581.xml><?xml version="1.0" encoding="utf-8"?>
<p:tagLst xmlns:p="http://schemas.openxmlformats.org/presentationml/2006/main">
  <p:tag name="KSO_WM_DIAGRAM_VIRTUALLY_FRAME" val="{&quot;height&quot;:411.4,&quot;left&quot;:49,&quot;top&quot;:82.85,&quot;width&quot;:755.8250393700788}"/>
</p:tagLst>
</file>

<file path=ppt/tags/tag582.xml><?xml version="1.0" encoding="utf-8"?>
<p:tagLst xmlns:p="http://schemas.openxmlformats.org/presentationml/2006/main">
  <p:tag name="KSO_WM_DIAGRAM_VIRTUALLY_FRAME" val="{&quot;height&quot;:411.4,&quot;left&quot;:49,&quot;top&quot;:82.85,&quot;width&quot;:755.8250393700788}"/>
</p:tagLst>
</file>

<file path=ppt/tags/tag583.xml><?xml version="1.0" encoding="utf-8"?>
<p:tagLst xmlns:p="http://schemas.openxmlformats.org/presentationml/2006/main">
  <p:tag name="KSO_WM_DIAGRAM_VIRTUALLY_FRAME" val="{&quot;height&quot;:411.4,&quot;left&quot;:49,&quot;top&quot;:82.85,&quot;width&quot;:755.8250393700788}"/>
</p:tagLst>
</file>

<file path=ppt/tags/tag584.xml><?xml version="1.0" encoding="utf-8"?>
<p:tagLst xmlns:p="http://schemas.openxmlformats.org/presentationml/2006/main">
  <p:tag name="KSO_WM_DIAGRAM_VIRTUALLY_FRAME" val="{&quot;height&quot;:411.4,&quot;left&quot;:49,&quot;top&quot;:82.85,&quot;width&quot;:755.8250393700788}"/>
</p:tagLst>
</file>

<file path=ppt/tags/tag585.xml><?xml version="1.0" encoding="utf-8"?>
<p:tagLst xmlns:p="http://schemas.openxmlformats.org/presentationml/2006/main">
  <p:tag name="KSO_WM_DIAGRAM_VIRTUALLY_FRAME" val="{&quot;height&quot;:411.4,&quot;left&quot;:49,&quot;top&quot;:82.85,&quot;width&quot;:755.8250393700788}"/>
</p:tagLst>
</file>

<file path=ppt/tags/tag586.xml><?xml version="1.0" encoding="utf-8"?>
<p:tagLst xmlns:p="http://schemas.openxmlformats.org/presentationml/2006/main">
  <p:tag name="KSO_WM_DIAGRAM_VIRTUALLY_FRAME" val="{&quot;height&quot;:411.4,&quot;left&quot;:49,&quot;top&quot;:82.85,&quot;width&quot;:755.8250393700788}"/>
</p:tagLst>
</file>

<file path=ppt/tags/tag587.xml><?xml version="1.0" encoding="utf-8"?>
<p:tagLst xmlns:p="http://schemas.openxmlformats.org/presentationml/2006/main">
  <p:tag name="KSO_WM_DIAGRAM_VIRTUALLY_FRAME" val="{&quot;height&quot;:411.4,&quot;left&quot;:49,&quot;top&quot;:82.85,&quot;width&quot;:755.8250393700788}"/>
</p:tagLst>
</file>

<file path=ppt/tags/tag588.xml><?xml version="1.0" encoding="utf-8"?>
<p:tagLst xmlns:p="http://schemas.openxmlformats.org/presentationml/2006/main">
  <p:tag name="KSO_WM_DIAGRAM_VIRTUALLY_FRAME" val="{&quot;height&quot;:411.4,&quot;left&quot;:49,&quot;top&quot;:82.85,&quot;width&quot;:755.8250393700788}"/>
</p:tagLst>
</file>

<file path=ppt/tags/tag589.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590.xml><?xml version="1.0" encoding="utf-8"?>
<p:tagLst xmlns:p="http://schemas.openxmlformats.org/presentationml/2006/main">
  <p:tag name="KSO_WM_DIAGRAM_VIRTUALLY_FRAME" val="{&quot;height&quot;:411.4,&quot;left&quot;:49,&quot;top&quot;:82.85,&quot;width&quot;:755.8250393700788}"/>
</p:tagLst>
</file>

<file path=ppt/tags/tag591.xml><?xml version="1.0" encoding="utf-8"?>
<p:tagLst xmlns:p="http://schemas.openxmlformats.org/presentationml/2006/main">
  <p:tag name="KSO_WM_DIAGRAM_VIRTUALLY_FRAME" val="{&quot;height&quot;:411.4,&quot;left&quot;:49,&quot;top&quot;:82.85,&quot;width&quot;:755.8250393700788}"/>
</p:tagLst>
</file>

<file path=ppt/tags/tag592.xml><?xml version="1.0" encoding="utf-8"?>
<p:tagLst xmlns:p="http://schemas.openxmlformats.org/presentationml/2006/main">
  <p:tag name="KSO_WM_DIAGRAM_VIRTUALLY_FRAME" val="{&quot;height&quot;:411.4,&quot;left&quot;:49,&quot;top&quot;:82.85,&quot;width&quot;:755.8250393700788}"/>
</p:tagLst>
</file>

<file path=ppt/tags/tag593.xml><?xml version="1.0" encoding="utf-8"?>
<p:tagLst xmlns:p="http://schemas.openxmlformats.org/presentationml/2006/main">
  <p:tag name="KSO_WM_DIAGRAM_VIRTUALLY_FRAME" val="{&quot;height&quot;:411.4,&quot;left&quot;:49,&quot;top&quot;:82.85,&quot;width&quot;:755.8250393700788}"/>
</p:tagLst>
</file>

<file path=ppt/tags/tag594.xml><?xml version="1.0" encoding="utf-8"?>
<p:tagLst xmlns:p="http://schemas.openxmlformats.org/presentationml/2006/main">
  <p:tag name="KSO_WM_DIAGRAM_VIRTUALLY_FRAME" val="{&quot;height&quot;:411.4,&quot;left&quot;:49,&quot;top&quot;:82.85,&quot;width&quot;:755.8250393700788}"/>
</p:tagLst>
</file>

<file path=ppt/tags/tag595.xml><?xml version="1.0" encoding="utf-8"?>
<p:tagLst xmlns:p="http://schemas.openxmlformats.org/presentationml/2006/main">
  <p:tag name="KSO_WM_DIAGRAM_VIRTUALLY_FRAME" val="{&quot;height&quot;:411.4,&quot;left&quot;:49,&quot;top&quot;:82.85,&quot;width&quot;:755.8250393700788}"/>
</p:tagLst>
</file>

<file path=ppt/tags/tag596.xml><?xml version="1.0" encoding="utf-8"?>
<p:tagLst xmlns:p="http://schemas.openxmlformats.org/presentationml/2006/main">
  <p:tag name="KSO_WM_DIAGRAM_VIRTUALLY_FRAME" val="{&quot;height&quot;:411.4,&quot;left&quot;:49,&quot;top&quot;:82.85,&quot;width&quot;:755.8250393700788}"/>
</p:tagLst>
</file>

<file path=ppt/tags/tag597.xml><?xml version="1.0" encoding="utf-8"?>
<p:tagLst xmlns:p="http://schemas.openxmlformats.org/presentationml/2006/main">
  <p:tag name="KSO_WM_DIAGRAM_VIRTUALLY_FRAME" val="{&quot;height&quot;:411.4,&quot;left&quot;:49,&quot;top&quot;:82.85,&quot;width&quot;:755.8250393700788}"/>
</p:tagLst>
</file>

<file path=ppt/tags/tag598.xml><?xml version="1.0" encoding="utf-8"?>
<p:tagLst xmlns:p="http://schemas.openxmlformats.org/presentationml/2006/main">
  <p:tag name="KSO_WM_DIAGRAM_VIRTUALLY_FRAME" val="{&quot;height&quot;:411.4,&quot;left&quot;:49,&quot;top&quot;:82.85,&quot;width&quot;:755.8250393700788}"/>
</p:tagLst>
</file>

<file path=ppt/tags/tag59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00.xml><?xml version="1.0" encoding="utf-8"?>
<p:tagLst xmlns:p="http://schemas.openxmlformats.org/presentationml/2006/main">
  <p:tag name="KSO_WM_DIAGRAM_VIRTUALLY_FRAME" val="{&quot;height&quot;:411.4,&quot;left&quot;:49,&quot;top&quot;:82.85,&quot;width&quot;:755.8250393700788}"/>
</p:tagLst>
</file>

<file path=ppt/tags/tag601.xml><?xml version="1.0" encoding="utf-8"?>
<p:tagLst xmlns:p="http://schemas.openxmlformats.org/presentationml/2006/main">
  <p:tag name="KSO_WM_DIAGRAM_VIRTUALLY_FRAME" val="{&quot;height&quot;:411.4,&quot;left&quot;:49,&quot;top&quot;:82.85,&quot;width&quot;:755.8250393700788}"/>
</p:tagLst>
</file>

<file path=ppt/tags/tag602.xml><?xml version="1.0" encoding="utf-8"?>
<p:tagLst xmlns:p="http://schemas.openxmlformats.org/presentationml/2006/main">
  <p:tag name="KSO_WM_DIAGRAM_VIRTUALLY_FRAME" val="{&quot;height&quot;:411.4,&quot;left&quot;:49,&quot;top&quot;:82.85,&quot;width&quot;:755.8250393700788}"/>
</p:tagLst>
</file>

<file path=ppt/tags/tag603.xml><?xml version="1.0" encoding="utf-8"?>
<p:tagLst xmlns:p="http://schemas.openxmlformats.org/presentationml/2006/main">
  <p:tag name="KSO_WM_DIAGRAM_VIRTUALLY_FRAME" val="{&quot;height&quot;:411.4,&quot;left&quot;:49,&quot;top&quot;:82.85,&quot;width&quot;:755.8250393700788}"/>
</p:tagLst>
</file>

<file path=ppt/tags/tag604.xml><?xml version="1.0" encoding="utf-8"?>
<p:tagLst xmlns:p="http://schemas.openxmlformats.org/presentationml/2006/main">
  <p:tag name="KSO_WM_DIAGRAM_VIRTUALLY_FRAME" val="{&quot;height&quot;:411.4,&quot;left&quot;:49,&quot;top&quot;:82.85,&quot;width&quot;:755.8250393700788}"/>
</p:tagLst>
</file>

<file path=ppt/tags/tag605.xml><?xml version="1.0" encoding="utf-8"?>
<p:tagLst xmlns:p="http://schemas.openxmlformats.org/presentationml/2006/main">
  <p:tag name="KSO_WM_DIAGRAM_VIRTUALLY_FRAME" val="{&quot;height&quot;:411.4,&quot;left&quot;:49,&quot;top&quot;:82.85,&quot;width&quot;:755.8250393700788}"/>
</p:tagLst>
</file>

<file path=ppt/tags/tag606.xml><?xml version="1.0" encoding="utf-8"?>
<p:tagLst xmlns:p="http://schemas.openxmlformats.org/presentationml/2006/main">
  <p:tag name="KSO_WM_DIAGRAM_VIRTUALLY_FRAME" val="{&quot;height&quot;:411.4,&quot;left&quot;:49,&quot;top&quot;:82.85,&quot;width&quot;:755.8250393700788}"/>
</p:tagLst>
</file>

<file path=ppt/tags/tag607.xml><?xml version="1.0" encoding="utf-8"?>
<p:tagLst xmlns:p="http://schemas.openxmlformats.org/presentationml/2006/main">
  <p:tag name="KSO_WM_DIAGRAM_VIRTUALLY_FRAME" val="{&quot;height&quot;:411.4,&quot;left&quot;:49,&quot;top&quot;:82.85,&quot;width&quot;:755.8250393700788}"/>
</p:tagLst>
</file>

<file path=ppt/tags/tag608.xml><?xml version="1.0" encoding="utf-8"?>
<p:tagLst xmlns:p="http://schemas.openxmlformats.org/presentationml/2006/main">
  <p:tag name="KSO_WM_DIAGRAM_VIRTUALLY_FRAME" val="{&quot;height&quot;:411.4,&quot;left&quot;:49,&quot;top&quot;:82.85,&quot;width&quot;:755.8250393700788}"/>
</p:tagLst>
</file>

<file path=ppt/tags/tag609.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10.xml><?xml version="1.0" encoding="utf-8"?>
<p:tagLst xmlns:p="http://schemas.openxmlformats.org/presentationml/2006/main">
  <p:tag name="KSO_WM_DIAGRAM_VIRTUALLY_FRAME" val="{&quot;height&quot;:411.4,&quot;left&quot;:49,&quot;top&quot;:82.85,&quot;width&quot;:755.8250393700788}"/>
</p:tagLst>
</file>

<file path=ppt/tags/tag611.xml><?xml version="1.0" encoding="utf-8"?>
<p:tagLst xmlns:p="http://schemas.openxmlformats.org/presentationml/2006/main">
  <p:tag name="KSO_WM_DIAGRAM_VIRTUALLY_FRAME" val="{&quot;height&quot;:411.4,&quot;left&quot;:49,&quot;top&quot;:82.85,&quot;width&quot;:755.8250393700788}"/>
</p:tagLst>
</file>

<file path=ppt/tags/tag612.xml><?xml version="1.0" encoding="utf-8"?>
<p:tagLst xmlns:p="http://schemas.openxmlformats.org/presentationml/2006/main">
  <p:tag name="KSO_WM_DIAGRAM_VIRTUALLY_FRAME" val="{&quot;height&quot;:411.4,&quot;left&quot;:49,&quot;top&quot;:82.85,&quot;width&quot;:755.8250393700788}"/>
</p:tagLst>
</file>

<file path=ppt/tags/tag613.xml><?xml version="1.0" encoding="utf-8"?>
<p:tagLst xmlns:p="http://schemas.openxmlformats.org/presentationml/2006/main">
  <p:tag name="KSO_WM_DIAGRAM_VIRTUALLY_FRAME" val="{&quot;height&quot;:411.4,&quot;left&quot;:49,&quot;top&quot;:82.85,&quot;width&quot;:755.8250393700788}"/>
</p:tagLst>
</file>

<file path=ppt/tags/tag614.xml><?xml version="1.0" encoding="utf-8"?>
<p:tagLst xmlns:p="http://schemas.openxmlformats.org/presentationml/2006/main">
  <p:tag name="KSO_WM_DIAGRAM_VIRTUALLY_FRAME" val="{&quot;height&quot;:411.4,&quot;left&quot;:49,&quot;top&quot;:82.85,&quot;width&quot;:755.8250393700788}"/>
</p:tagLst>
</file>

<file path=ppt/tags/tag615.xml><?xml version="1.0" encoding="utf-8"?>
<p:tagLst xmlns:p="http://schemas.openxmlformats.org/presentationml/2006/main">
  <p:tag name="KSO_WM_DIAGRAM_VIRTUALLY_FRAME" val="{&quot;height&quot;:411.4,&quot;left&quot;:49,&quot;top&quot;:82.85,&quot;width&quot;:755.8250393700788}"/>
</p:tagLst>
</file>

<file path=ppt/tags/tag616.xml><?xml version="1.0" encoding="utf-8"?>
<p:tagLst xmlns:p="http://schemas.openxmlformats.org/presentationml/2006/main">
  <p:tag name="KSO_WM_DIAGRAM_VIRTUALLY_FRAME" val="{&quot;height&quot;:411.4,&quot;left&quot;:49,&quot;top&quot;:82.85,&quot;width&quot;:755.8250393700788}"/>
</p:tagLst>
</file>

<file path=ppt/tags/tag617.xml><?xml version="1.0" encoding="utf-8"?>
<p:tagLst xmlns:p="http://schemas.openxmlformats.org/presentationml/2006/main">
  <p:tag name="KSO_WM_DIAGRAM_VIRTUALLY_FRAME" val="{&quot;height&quot;:411.4,&quot;left&quot;:49,&quot;top&quot;:82.85,&quot;width&quot;:755.8250393700788}"/>
</p:tagLst>
</file>

<file path=ppt/tags/tag618.xml><?xml version="1.0" encoding="utf-8"?>
<p:tagLst xmlns:p="http://schemas.openxmlformats.org/presentationml/2006/main">
  <p:tag name="KSO_WM_DIAGRAM_VIRTUALLY_FRAME" val="{&quot;height&quot;:411.4,&quot;left&quot;:49,&quot;top&quot;:82.85,&quot;width&quot;:755.8250393700788}"/>
</p:tagLst>
</file>

<file path=ppt/tags/tag619.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20.xml><?xml version="1.0" encoding="utf-8"?>
<p:tagLst xmlns:p="http://schemas.openxmlformats.org/presentationml/2006/main">
  <p:tag name="KSO_WM_DIAGRAM_VIRTUALLY_FRAME" val="{&quot;height&quot;:411.4,&quot;left&quot;:49,&quot;top&quot;:82.85,&quot;width&quot;:755.8250393700788}"/>
</p:tagLst>
</file>

<file path=ppt/tags/tag621.xml><?xml version="1.0" encoding="utf-8"?>
<p:tagLst xmlns:p="http://schemas.openxmlformats.org/presentationml/2006/main">
  <p:tag name="KSO_WM_DIAGRAM_VIRTUALLY_FRAME" val="{&quot;height&quot;:411.4,&quot;left&quot;:49,&quot;top&quot;:82.85,&quot;width&quot;:755.8250393700788}"/>
</p:tagLst>
</file>

<file path=ppt/tags/tag622.xml><?xml version="1.0" encoding="utf-8"?>
<p:tagLst xmlns:p="http://schemas.openxmlformats.org/presentationml/2006/main">
  <p:tag name="KSO_WM_DIAGRAM_VIRTUALLY_FRAME" val="{&quot;height&quot;:411.4,&quot;left&quot;:49,&quot;top&quot;:82.85,&quot;width&quot;:755.8250393700788}"/>
</p:tagLst>
</file>

<file path=ppt/tags/tag623.xml><?xml version="1.0" encoding="utf-8"?>
<p:tagLst xmlns:p="http://schemas.openxmlformats.org/presentationml/2006/main">
  <p:tag name="KSO_WM_DIAGRAM_VIRTUALLY_FRAME" val="{&quot;height&quot;:411.4,&quot;left&quot;:49,&quot;top&quot;:82.85,&quot;width&quot;:755.8250393700788}"/>
</p:tagLst>
</file>

<file path=ppt/tags/tag624.xml><?xml version="1.0" encoding="utf-8"?>
<p:tagLst xmlns:p="http://schemas.openxmlformats.org/presentationml/2006/main">
  <p:tag name="KSO_WM_DIAGRAM_VIRTUALLY_FRAME" val="{&quot;height&quot;:411.4,&quot;left&quot;:49,&quot;top&quot;:82.85,&quot;width&quot;:755.8250393700788}"/>
</p:tagLst>
</file>

<file path=ppt/tags/tag625.xml><?xml version="1.0" encoding="utf-8"?>
<p:tagLst xmlns:p="http://schemas.openxmlformats.org/presentationml/2006/main">
  <p:tag name="KSO_WM_DIAGRAM_VIRTUALLY_FRAME" val="{&quot;height&quot;:411.4,&quot;left&quot;:49,&quot;top&quot;:82.85,&quot;width&quot;:755.8250393700788}"/>
</p:tagLst>
</file>

<file path=ppt/tags/tag626.xml><?xml version="1.0" encoding="utf-8"?>
<p:tagLst xmlns:p="http://schemas.openxmlformats.org/presentationml/2006/main">
  <p:tag name="KSO_WM_DIAGRAM_VIRTUALLY_FRAME" val="{&quot;height&quot;:411.4,&quot;left&quot;:49,&quot;top&quot;:82.85,&quot;width&quot;:755.8250393700788}"/>
</p:tagLst>
</file>

<file path=ppt/tags/tag627.xml><?xml version="1.0" encoding="utf-8"?>
<p:tagLst xmlns:p="http://schemas.openxmlformats.org/presentationml/2006/main">
  <p:tag name="KSO_WM_DIAGRAM_VIRTUALLY_FRAME" val="{&quot;height&quot;:411.4,&quot;left&quot;:49,&quot;top&quot;:82.85,&quot;width&quot;:755.8250393700788}"/>
</p:tagLst>
</file>

<file path=ppt/tags/tag628.xml><?xml version="1.0" encoding="utf-8"?>
<p:tagLst xmlns:p="http://schemas.openxmlformats.org/presentationml/2006/main">
  <p:tag name="KSO_WM_DIAGRAM_VIRTUALLY_FRAME" val="{&quot;height&quot;:411.4,&quot;left&quot;:49,&quot;top&quot;:82.85,&quot;width&quot;:755.8250393700788}"/>
</p:tagLst>
</file>

<file path=ppt/tags/tag629.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30.xml><?xml version="1.0" encoding="utf-8"?>
<p:tagLst xmlns:p="http://schemas.openxmlformats.org/presentationml/2006/main">
  <p:tag name="KSO_WM_DIAGRAM_VIRTUALLY_FRAME" val="{&quot;height&quot;:411.4,&quot;left&quot;:49,&quot;top&quot;:82.85,&quot;width&quot;:755.8250393700788}"/>
</p:tagLst>
</file>

<file path=ppt/tags/tag631.xml><?xml version="1.0" encoding="utf-8"?>
<p:tagLst xmlns:p="http://schemas.openxmlformats.org/presentationml/2006/main">
  <p:tag name="KSO_WM_DIAGRAM_VIRTUALLY_FRAME" val="{&quot;height&quot;:411.4,&quot;left&quot;:49,&quot;top&quot;:82.85,&quot;width&quot;:755.8250393700788}"/>
</p:tagLst>
</file>

<file path=ppt/tags/tag632.xml><?xml version="1.0" encoding="utf-8"?>
<p:tagLst xmlns:p="http://schemas.openxmlformats.org/presentationml/2006/main">
  <p:tag name="KSO_WM_DIAGRAM_VIRTUALLY_FRAME" val="{&quot;height&quot;:411.4,&quot;left&quot;:49,&quot;top&quot;:82.85,&quot;width&quot;:755.8250393700788}"/>
</p:tagLst>
</file>

<file path=ppt/tags/tag633.xml><?xml version="1.0" encoding="utf-8"?>
<p:tagLst xmlns:p="http://schemas.openxmlformats.org/presentationml/2006/main">
  <p:tag name="KSO_WM_DIAGRAM_VIRTUALLY_FRAME" val="{&quot;height&quot;:411.4,&quot;left&quot;:49,&quot;top&quot;:82.85,&quot;width&quot;:755.8250393700788}"/>
</p:tagLst>
</file>

<file path=ppt/tags/tag634.xml><?xml version="1.0" encoding="utf-8"?>
<p:tagLst xmlns:p="http://schemas.openxmlformats.org/presentationml/2006/main">
  <p:tag name="KSO_WM_DIAGRAM_VIRTUALLY_FRAME" val="{&quot;height&quot;:411.4,&quot;left&quot;:49,&quot;top&quot;:82.85,&quot;width&quot;:755.8250393700788}"/>
</p:tagLst>
</file>

<file path=ppt/tags/tag635.xml><?xml version="1.0" encoding="utf-8"?>
<p:tagLst xmlns:p="http://schemas.openxmlformats.org/presentationml/2006/main">
  <p:tag name="KSO_WM_DIAGRAM_VIRTUALLY_FRAME" val="{&quot;height&quot;:411.4,&quot;left&quot;:49,&quot;top&quot;:82.85,&quot;width&quot;:755.8250393700788}"/>
</p:tagLst>
</file>

<file path=ppt/tags/tag636.xml><?xml version="1.0" encoding="utf-8"?>
<p:tagLst xmlns:p="http://schemas.openxmlformats.org/presentationml/2006/main">
  <p:tag name="KSO_WM_DIAGRAM_VIRTUALLY_FRAME" val="{&quot;height&quot;:411.4,&quot;left&quot;:49,&quot;top&quot;:82.85,&quot;width&quot;:755.8250393700788}"/>
</p:tagLst>
</file>

<file path=ppt/tags/tag637.xml><?xml version="1.0" encoding="utf-8"?>
<p:tagLst xmlns:p="http://schemas.openxmlformats.org/presentationml/2006/main">
  <p:tag name="KSO_WM_DIAGRAM_VIRTUALLY_FRAME" val="{&quot;height&quot;:411.4,&quot;left&quot;:49,&quot;top&quot;:82.85,&quot;width&quot;:755.8250393700788}"/>
</p:tagLst>
</file>

<file path=ppt/tags/tag638.xml><?xml version="1.0" encoding="utf-8"?>
<p:tagLst xmlns:p="http://schemas.openxmlformats.org/presentationml/2006/main">
  <p:tag name="KSO_WM_DIAGRAM_VIRTUALLY_FRAME" val="{&quot;height&quot;:411.4,&quot;left&quot;:49,&quot;top&quot;:82.85,&quot;width&quot;:755.8250393700788}"/>
</p:tagLst>
</file>

<file path=ppt/tags/tag639.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40.xml><?xml version="1.0" encoding="utf-8"?>
<p:tagLst xmlns:p="http://schemas.openxmlformats.org/presentationml/2006/main">
  <p:tag name="KSO_WM_DIAGRAM_VIRTUALLY_FRAME" val="{&quot;height&quot;:411.4,&quot;left&quot;:49,&quot;top&quot;:82.85,&quot;width&quot;:755.8250393700788}"/>
</p:tagLst>
</file>

<file path=ppt/tags/tag641.xml><?xml version="1.0" encoding="utf-8"?>
<p:tagLst xmlns:p="http://schemas.openxmlformats.org/presentationml/2006/main">
  <p:tag name="KSO_WM_DIAGRAM_VIRTUALLY_FRAME" val="{&quot;height&quot;:411.4,&quot;left&quot;:49,&quot;top&quot;:82.85,&quot;width&quot;:755.8250393700788}"/>
</p:tagLst>
</file>

<file path=ppt/tags/tag642.xml><?xml version="1.0" encoding="utf-8"?>
<p:tagLst xmlns:p="http://schemas.openxmlformats.org/presentationml/2006/main">
  <p:tag name="KSO_WM_DIAGRAM_VIRTUALLY_FRAME" val="{&quot;height&quot;:411.4,&quot;left&quot;:49,&quot;top&quot;:82.85,&quot;width&quot;:755.8250393700788}"/>
</p:tagLst>
</file>

<file path=ppt/tags/tag643.xml><?xml version="1.0" encoding="utf-8"?>
<p:tagLst xmlns:p="http://schemas.openxmlformats.org/presentationml/2006/main">
  <p:tag name="KSO_WM_DIAGRAM_VIRTUALLY_FRAME" val="{&quot;height&quot;:411.4,&quot;left&quot;:49,&quot;top&quot;:82.85,&quot;width&quot;:755.8250393700788}"/>
</p:tagLst>
</file>

<file path=ppt/tags/tag644.xml><?xml version="1.0" encoding="utf-8"?>
<p:tagLst xmlns:p="http://schemas.openxmlformats.org/presentationml/2006/main">
  <p:tag name="KSO_WM_DIAGRAM_VIRTUALLY_FRAME" val="{&quot;height&quot;:411.4,&quot;left&quot;:49,&quot;top&quot;:82.85,&quot;width&quot;:755.8250393700788}"/>
</p:tagLst>
</file>

<file path=ppt/tags/tag645.xml><?xml version="1.0" encoding="utf-8"?>
<p:tagLst xmlns:p="http://schemas.openxmlformats.org/presentationml/2006/main">
  <p:tag name="KSO_WM_DIAGRAM_VIRTUALLY_FRAME" val="{&quot;height&quot;:411.4,&quot;left&quot;:49,&quot;top&quot;:82.85,&quot;width&quot;:755.8250393700788}"/>
</p:tagLst>
</file>

<file path=ppt/tags/tag646.xml><?xml version="1.0" encoding="utf-8"?>
<p:tagLst xmlns:p="http://schemas.openxmlformats.org/presentationml/2006/main">
  <p:tag name="KSO_WM_DIAGRAM_VIRTUALLY_FRAME" val="{&quot;height&quot;:411.4,&quot;left&quot;:49,&quot;top&quot;:82.85,&quot;width&quot;:755.8250393700788}"/>
</p:tagLst>
</file>

<file path=ppt/tags/tag647.xml><?xml version="1.0" encoding="utf-8"?>
<p:tagLst xmlns:p="http://schemas.openxmlformats.org/presentationml/2006/main">
  <p:tag name="KSO_WM_DIAGRAM_VIRTUALLY_FRAME" val="{&quot;height&quot;:411.4,&quot;left&quot;:49,&quot;top&quot;:82.85,&quot;width&quot;:755.8250393700788}"/>
</p:tagLst>
</file>

<file path=ppt/tags/tag648.xml><?xml version="1.0" encoding="utf-8"?>
<p:tagLst xmlns:p="http://schemas.openxmlformats.org/presentationml/2006/main">
  <p:tag name="KSO_WM_DIAGRAM_VIRTUALLY_FRAME" val="{&quot;height&quot;:411.4,&quot;left&quot;:49,&quot;top&quot;:82.85,&quot;width&quot;:755.8250393700788}"/>
</p:tagLst>
</file>

<file path=ppt/tags/tag649.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50.xml><?xml version="1.0" encoding="utf-8"?>
<p:tagLst xmlns:p="http://schemas.openxmlformats.org/presentationml/2006/main">
  <p:tag name="KSO_WM_DIAGRAM_VIRTUALLY_FRAME" val="{&quot;height&quot;:411.4,&quot;left&quot;:49,&quot;top&quot;:82.85,&quot;width&quot;:755.8250393700788}"/>
</p:tagLst>
</file>

<file path=ppt/tags/tag651.xml><?xml version="1.0" encoding="utf-8"?>
<p:tagLst xmlns:p="http://schemas.openxmlformats.org/presentationml/2006/main">
  <p:tag name="KSO_WM_DIAGRAM_VIRTUALLY_FRAME" val="{&quot;height&quot;:411.4,&quot;left&quot;:49,&quot;top&quot;:82.85,&quot;width&quot;:755.8250393700788}"/>
</p:tagLst>
</file>

<file path=ppt/tags/tag652.xml><?xml version="1.0" encoding="utf-8"?>
<p:tagLst xmlns:p="http://schemas.openxmlformats.org/presentationml/2006/main">
  <p:tag name="KSO_WM_DIAGRAM_VIRTUALLY_FRAME" val="{&quot;height&quot;:411.4,&quot;left&quot;:49,&quot;top&quot;:82.85,&quot;width&quot;:755.8250393700788}"/>
</p:tagLst>
</file>

<file path=ppt/tags/tag653.xml><?xml version="1.0" encoding="utf-8"?>
<p:tagLst xmlns:p="http://schemas.openxmlformats.org/presentationml/2006/main">
  <p:tag name="KSO_WM_DIAGRAM_VIRTUALLY_FRAME" val="{&quot;height&quot;:411.4,&quot;left&quot;:49,&quot;top&quot;:82.85,&quot;width&quot;:755.8250393700788}"/>
</p:tagLst>
</file>

<file path=ppt/tags/tag654.xml><?xml version="1.0" encoding="utf-8"?>
<p:tagLst xmlns:p="http://schemas.openxmlformats.org/presentationml/2006/main">
  <p:tag name="KSO_WM_DIAGRAM_VIRTUALLY_FRAME" val="{&quot;height&quot;:411.4,&quot;left&quot;:49,&quot;top&quot;:82.85,&quot;width&quot;:755.8250393700788}"/>
</p:tagLst>
</file>

<file path=ppt/tags/tag655.xml><?xml version="1.0" encoding="utf-8"?>
<p:tagLst xmlns:p="http://schemas.openxmlformats.org/presentationml/2006/main">
  <p:tag name="KSO_WM_DIAGRAM_VIRTUALLY_FRAME" val="{&quot;height&quot;:411.4,&quot;left&quot;:49,&quot;top&quot;:82.85,&quot;width&quot;:755.8250393700788}"/>
</p:tagLst>
</file>

<file path=ppt/tags/tag656.xml><?xml version="1.0" encoding="utf-8"?>
<p:tagLst xmlns:p="http://schemas.openxmlformats.org/presentationml/2006/main">
  <p:tag name="KSO_WM_DIAGRAM_VIRTUALLY_FRAME" val="{&quot;height&quot;:411.4,&quot;left&quot;:49,&quot;top&quot;:82.85,&quot;width&quot;:755.8250393700788}"/>
</p:tagLst>
</file>

<file path=ppt/tags/tag657.xml><?xml version="1.0" encoding="utf-8"?>
<p:tagLst xmlns:p="http://schemas.openxmlformats.org/presentationml/2006/main">
  <p:tag name="KSO_WM_DIAGRAM_VIRTUALLY_FRAME" val="{&quot;height&quot;:411.4,&quot;left&quot;:49,&quot;top&quot;:82.85,&quot;width&quot;:755.8250393700788}"/>
</p:tagLst>
</file>

<file path=ppt/tags/tag658.xml><?xml version="1.0" encoding="utf-8"?>
<p:tagLst xmlns:p="http://schemas.openxmlformats.org/presentationml/2006/main">
  <p:tag name="KSO_WM_DIAGRAM_VIRTUALLY_FRAME" val="{&quot;height&quot;:411.4,&quot;left&quot;:49,&quot;top&quot;:82.85,&quot;width&quot;:755.8250393700788}"/>
</p:tagLst>
</file>

<file path=ppt/tags/tag659.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60.xml><?xml version="1.0" encoding="utf-8"?>
<p:tagLst xmlns:p="http://schemas.openxmlformats.org/presentationml/2006/main">
  <p:tag name="KSO_WM_DIAGRAM_VIRTUALLY_FRAME" val="{&quot;height&quot;:411.4,&quot;left&quot;:49,&quot;top&quot;:82.85,&quot;width&quot;:755.8250393700788}"/>
</p:tagLst>
</file>

<file path=ppt/tags/tag661.xml><?xml version="1.0" encoding="utf-8"?>
<p:tagLst xmlns:p="http://schemas.openxmlformats.org/presentationml/2006/main">
  <p:tag name="KSO_WM_DIAGRAM_VIRTUALLY_FRAME" val="{&quot;height&quot;:411.4,&quot;left&quot;:49,&quot;top&quot;:82.85,&quot;width&quot;:755.8250393700788}"/>
</p:tagLst>
</file>

<file path=ppt/tags/tag662.xml><?xml version="1.0" encoding="utf-8"?>
<p:tagLst xmlns:p="http://schemas.openxmlformats.org/presentationml/2006/main">
  <p:tag name="KSO_WM_DIAGRAM_VIRTUALLY_FRAME" val="{&quot;height&quot;:411.4,&quot;left&quot;:49,&quot;top&quot;:82.85,&quot;width&quot;:755.8250393700788}"/>
</p:tagLst>
</file>

<file path=ppt/tags/tag663.xml><?xml version="1.0" encoding="utf-8"?>
<p:tagLst xmlns:p="http://schemas.openxmlformats.org/presentationml/2006/main">
  <p:tag name="KSO_WM_DIAGRAM_VIRTUALLY_FRAME" val="{&quot;height&quot;:411.4,&quot;left&quot;:49,&quot;top&quot;:82.85,&quot;width&quot;:755.8250393700788}"/>
</p:tagLst>
</file>

<file path=ppt/tags/tag664.xml><?xml version="1.0" encoding="utf-8"?>
<p:tagLst xmlns:p="http://schemas.openxmlformats.org/presentationml/2006/main">
  <p:tag name="KSO_WM_DIAGRAM_VIRTUALLY_FRAME" val="{&quot;height&quot;:411.4,&quot;left&quot;:49,&quot;top&quot;:82.85,&quot;width&quot;:755.8250393700788}"/>
</p:tagLst>
</file>

<file path=ppt/tags/tag665.xml><?xml version="1.0" encoding="utf-8"?>
<p:tagLst xmlns:p="http://schemas.openxmlformats.org/presentationml/2006/main">
  <p:tag name="KSO_WM_DIAGRAM_VIRTUALLY_FRAME" val="{&quot;height&quot;:411.4,&quot;left&quot;:49,&quot;top&quot;:82.85,&quot;width&quot;:755.8250393700788}"/>
</p:tagLst>
</file>

<file path=ppt/tags/tag666.xml><?xml version="1.0" encoding="utf-8"?>
<p:tagLst xmlns:p="http://schemas.openxmlformats.org/presentationml/2006/main">
  <p:tag name="KSO_WM_DIAGRAM_VIRTUALLY_FRAME" val="{&quot;height&quot;:411.4,&quot;left&quot;:49,&quot;top&quot;:82.85,&quot;width&quot;:755.8250393700788}"/>
</p:tagLst>
</file>

<file path=ppt/tags/tag667.xml><?xml version="1.0" encoding="utf-8"?>
<p:tagLst xmlns:p="http://schemas.openxmlformats.org/presentationml/2006/main">
  <p:tag name="KSO_WM_DIAGRAM_VIRTUALLY_FRAME" val="{&quot;height&quot;:411.4,&quot;left&quot;:49,&quot;top&quot;:82.85,&quot;width&quot;:755.8250393700788}"/>
</p:tagLst>
</file>

<file path=ppt/tags/tag668.xml><?xml version="1.0" encoding="utf-8"?>
<p:tagLst xmlns:p="http://schemas.openxmlformats.org/presentationml/2006/main">
  <p:tag name="KSO_WM_DIAGRAM_VIRTUALLY_FRAME" val="{&quot;height&quot;:411.4,&quot;left&quot;:49,&quot;top&quot;:82.85,&quot;width&quot;:755.8250393700788}"/>
</p:tagLst>
</file>

<file path=ppt/tags/tag669.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70.xml><?xml version="1.0" encoding="utf-8"?>
<p:tagLst xmlns:p="http://schemas.openxmlformats.org/presentationml/2006/main">
  <p:tag name="KSO_WM_DIAGRAM_VIRTUALLY_FRAME" val="{&quot;height&quot;:411.4,&quot;left&quot;:49,&quot;top&quot;:82.85,&quot;width&quot;:755.8250393700788}"/>
</p:tagLst>
</file>

<file path=ppt/tags/tag671.xml><?xml version="1.0" encoding="utf-8"?>
<p:tagLst xmlns:p="http://schemas.openxmlformats.org/presentationml/2006/main">
  <p:tag name="KSO_WM_DIAGRAM_VIRTUALLY_FRAME" val="{&quot;height&quot;:411.4,&quot;left&quot;:49,&quot;top&quot;:82.85,&quot;width&quot;:755.8250393700788}"/>
</p:tagLst>
</file>

<file path=ppt/tags/tag672.xml><?xml version="1.0" encoding="utf-8"?>
<p:tagLst xmlns:p="http://schemas.openxmlformats.org/presentationml/2006/main">
  <p:tag name="KSO_WM_DIAGRAM_VIRTUALLY_FRAME" val="{&quot;height&quot;:411.4,&quot;left&quot;:49,&quot;top&quot;:82.85,&quot;width&quot;:755.8250393700788}"/>
</p:tagLst>
</file>

<file path=ppt/tags/tag673.xml><?xml version="1.0" encoding="utf-8"?>
<p:tagLst xmlns:p="http://schemas.openxmlformats.org/presentationml/2006/main">
  <p:tag name="KSO_WM_DIAGRAM_VIRTUALLY_FRAME" val="{&quot;height&quot;:411.4,&quot;left&quot;:49,&quot;top&quot;:82.85,&quot;width&quot;:755.8250393700788}"/>
</p:tagLst>
</file>

<file path=ppt/tags/tag674.xml><?xml version="1.0" encoding="utf-8"?>
<p:tagLst xmlns:p="http://schemas.openxmlformats.org/presentationml/2006/main">
  <p:tag name="KSO_WM_DIAGRAM_VIRTUALLY_FRAME" val="{&quot;height&quot;:411.4,&quot;left&quot;:49,&quot;top&quot;:82.85,&quot;width&quot;:755.8250393700788}"/>
</p:tagLst>
</file>

<file path=ppt/tags/tag675.xml><?xml version="1.0" encoding="utf-8"?>
<p:tagLst xmlns:p="http://schemas.openxmlformats.org/presentationml/2006/main">
  <p:tag name="KSO_WM_DIAGRAM_VIRTUALLY_FRAME" val="{&quot;height&quot;:411.4,&quot;left&quot;:49,&quot;top&quot;:82.85,&quot;width&quot;:755.8250393700788}"/>
</p:tagLst>
</file>

<file path=ppt/tags/tag676.xml><?xml version="1.0" encoding="utf-8"?>
<p:tagLst xmlns:p="http://schemas.openxmlformats.org/presentationml/2006/main">
  <p:tag name="KSO_WM_DIAGRAM_VIRTUALLY_FRAME" val="{&quot;height&quot;:411.4,&quot;left&quot;:49,&quot;top&quot;:82.85,&quot;width&quot;:755.8250393700788}"/>
</p:tagLst>
</file>

<file path=ppt/tags/tag677.xml><?xml version="1.0" encoding="utf-8"?>
<p:tagLst xmlns:p="http://schemas.openxmlformats.org/presentationml/2006/main">
  <p:tag name="KSO_WM_DIAGRAM_VIRTUALLY_FRAME" val="{&quot;height&quot;:411.4,&quot;left&quot;:49,&quot;top&quot;:82.85,&quot;width&quot;:755.8250393700788}"/>
</p:tagLst>
</file>

<file path=ppt/tags/tag678.xml><?xml version="1.0" encoding="utf-8"?>
<p:tagLst xmlns:p="http://schemas.openxmlformats.org/presentationml/2006/main">
  <p:tag name="KSO_WM_DIAGRAM_VIRTUALLY_FRAME" val="{&quot;height&quot;:411.4,&quot;left&quot;:49,&quot;top&quot;:82.85,&quot;width&quot;:755.8250393700788}"/>
</p:tagLst>
</file>

<file path=ppt/tags/tag679.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80.xml><?xml version="1.0" encoding="utf-8"?>
<p:tagLst xmlns:p="http://schemas.openxmlformats.org/presentationml/2006/main">
  <p:tag name="KSO_WM_DIAGRAM_VIRTUALLY_FRAME" val="{&quot;height&quot;:411.4,&quot;left&quot;:49,&quot;top&quot;:82.85,&quot;width&quot;:755.8250393700788}"/>
</p:tagLst>
</file>

<file path=ppt/tags/tag681.xml><?xml version="1.0" encoding="utf-8"?>
<p:tagLst xmlns:p="http://schemas.openxmlformats.org/presentationml/2006/main">
  <p:tag name="KSO_WM_DIAGRAM_VIRTUALLY_FRAME" val="{&quot;height&quot;:411.4,&quot;left&quot;:49,&quot;top&quot;:82.85,&quot;width&quot;:755.8250393700788}"/>
</p:tagLst>
</file>

<file path=ppt/tags/tag682.xml><?xml version="1.0" encoding="utf-8"?>
<p:tagLst xmlns:p="http://schemas.openxmlformats.org/presentationml/2006/main">
  <p:tag name="KSO_WM_DIAGRAM_VIRTUALLY_FRAME" val="{&quot;height&quot;:411.4,&quot;left&quot;:49,&quot;top&quot;:82.85,&quot;width&quot;:755.8250393700788}"/>
</p:tagLst>
</file>

<file path=ppt/tags/tag683.xml><?xml version="1.0" encoding="utf-8"?>
<p:tagLst xmlns:p="http://schemas.openxmlformats.org/presentationml/2006/main">
  <p:tag name="KSO_WM_DIAGRAM_VIRTUALLY_FRAME" val="{&quot;height&quot;:411.4,&quot;left&quot;:49,&quot;top&quot;:82.85,&quot;width&quot;:755.8250393700788}"/>
</p:tagLst>
</file>

<file path=ppt/tags/tag684.xml><?xml version="1.0" encoding="utf-8"?>
<p:tagLst xmlns:p="http://schemas.openxmlformats.org/presentationml/2006/main">
  <p:tag name="KSO_WM_DIAGRAM_VIRTUALLY_FRAME" val="{&quot;height&quot;:411.4,&quot;left&quot;:49,&quot;top&quot;:82.85,&quot;width&quot;:755.8250393700788}"/>
</p:tagLst>
</file>

<file path=ppt/tags/tag685.xml><?xml version="1.0" encoding="utf-8"?>
<p:tagLst xmlns:p="http://schemas.openxmlformats.org/presentationml/2006/main">
  <p:tag name="KSO_WM_DIAGRAM_VIRTUALLY_FRAME" val="{&quot;height&quot;:411.4,&quot;left&quot;:49,&quot;top&quot;:82.85,&quot;width&quot;:755.8250393700788}"/>
</p:tagLst>
</file>

<file path=ppt/tags/tag686.xml><?xml version="1.0" encoding="utf-8"?>
<p:tagLst xmlns:p="http://schemas.openxmlformats.org/presentationml/2006/main">
  <p:tag name="KSO_WM_DIAGRAM_VIRTUALLY_FRAME" val="{&quot;height&quot;:411.4,&quot;left&quot;:49,&quot;top&quot;:82.85,&quot;width&quot;:755.8250393700788}"/>
</p:tagLst>
</file>

<file path=ppt/tags/tag687.xml><?xml version="1.0" encoding="utf-8"?>
<p:tagLst xmlns:p="http://schemas.openxmlformats.org/presentationml/2006/main">
  <p:tag name="KSO_WM_DIAGRAM_VIRTUALLY_FRAME" val="{&quot;height&quot;:411.4,&quot;left&quot;:49,&quot;top&quot;:82.85,&quot;width&quot;:755.8250393700788}"/>
</p:tagLst>
</file>

<file path=ppt/tags/tag688.xml><?xml version="1.0" encoding="utf-8"?>
<p:tagLst xmlns:p="http://schemas.openxmlformats.org/presentationml/2006/main">
  <p:tag name="KSO_WM_DIAGRAM_VIRTUALLY_FRAME" val="{&quot;height&quot;:411.4,&quot;left&quot;:49,&quot;top&quot;:82.85,&quot;width&quot;:755.8250393700788}"/>
</p:tagLst>
</file>

<file path=ppt/tags/tag689.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690.xml><?xml version="1.0" encoding="utf-8"?>
<p:tagLst xmlns:p="http://schemas.openxmlformats.org/presentationml/2006/main">
  <p:tag name="KSO_WM_DIAGRAM_VIRTUALLY_FRAME" val="{&quot;height&quot;:411.4,&quot;left&quot;:49,&quot;top&quot;:82.85,&quot;width&quot;:755.8250393700788}"/>
</p:tagLst>
</file>

<file path=ppt/tags/tag691.xml><?xml version="1.0" encoding="utf-8"?>
<p:tagLst xmlns:p="http://schemas.openxmlformats.org/presentationml/2006/main">
  <p:tag name="KSO_WM_DIAGRAM_VIRTUALLY_FRAME" val="{&quot;height&quot;:411.4,&quot;left&quot;:49,&quot;top&quot;:82.85,&quot;width&quot;:755.8250393700788}"/>
</p:tagLst>
</file>

<file path=ppt/tags/tag692.xml><?xml version="1.0" encoding="utf-8"?>
<p:tagLst xmlns:p="http://schemas.openxmlformats.org/presentationml/2006/main">
  <p:tag name="KSO_WM_DIAGRAM_VIRTUALLY_FRAME" val="{&quot;height&quot;:411.4,&quot;left&quot;:49,&quot;top&quot;:82.85,&quot;width&quot;:755.8250393700788}"/>
</p:tagLst>
</file>

<file path=ppt/tags/tag693.xml><?xml version="1.0" encoding="utf-8"?>
<p:tagLst xmlns:p="http://schemas.openxmlformats.org/presentationml/2006/main">
  <p:tag name="KSO_WM_DIAGRAM_VIRTUALLY_FRAME" val="{&quot;height&quot;:411.4,&quot;left&quot;:49,&quot;top&quot;:82.85,&quot;width&quot;:755.8250393700788}"/>
</p:tagLst>
</file>

<file path=ppt/tags/tag694.xml><?xml version="1.0" encoding="utf-8"?>
<p:tagLst xmlns:p="http://schemas.openxmlformats.org/presentationml/2006/main">
  <p:tag name="KSO_WM_DIAGRAM_VIRTUALLY_FRAME" val="{&quot;height&quot;:411.4,&quot;left&quot;:49,&quot;top&quot;:82.85,&quot;width&quot;:755.8250393700788}"/>
</p:tagLst>
</file>

<file path=ppt/tags/tag695.xml><?xml version="1.0" encoding="utf-8"?>
<p:tagLst xmlns:p="http://schemas.openxmlformats.org/presentationml/2006/main">
  <p:tag name="KSO_WM_DIAGRAM_VIRTUALLY_FRAME" val="{&quot;height&quot;:411.4,&quot;left&quot;:49,&quot;top&quot;:82.85,&quot;width&quot;:755.8250393700788}"/>
</p:tagLst>
</file>

<file path=ppt/tags/tag696.xml><?xml version="1.0" encoding="utf-8"?>
<p:tagLst xmlns:p="http://schemas.openxmlformats.org/presentationml/2006/main">
  <p:tag name="KSO_WM_DIAGRAM_VIRTUALLY_FRAME" val="{&quot;height&quot;:411.4,&quot;left&quot;:49,&quot;top&quot;:82.85,&quot;width&quot;:755.8250393700788}"/>
</p:tagLst>
</file>

<file path=ppt/tags/tag697.xml><?xml version="1.0" encoding="utf-8"?>
<p:tagLst xmlns:p="http://schemas.openxmlformats.org/presentationml/2006/main">
  <p:tag name="KSO_WM_DIAGRAM_VIRTUALLY_FRAME" val="{&quot;height&quot;:411.4,&quot;left&quot;:49,&quot;top&quot;:82.85,&quot;width&quot;:755.8250393700788}"/>
</p:tagLst>
</file>

<file path=ppt/tags/tag698.xml><?xml version="1.0" encoding="utf-8"?>
<p:tagLst xmlns:p="http://schemas.openxmlformats.org/presentationml/2006/main">
  <p:tag name="KSO_WM_DIAGRAM_VIRTUALLY_FRAME" val="{&quot;height&quot;:411.4,&quot;left&quot;:49,&quot;top&quot;:82.85,&quot;width&quot;:755.8250393700788}"/>
</p:tagLst>
</file>

<file path=ppt/tags/tag69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00.xml><?xml version="1.0" encoding="utf-8"?>
<p:tagLst xmlns:p="http://schemas.openxmlformats.org/presentationml/2006/main">
  <p:tag name="KSO_WM_DIAGRAM_VIRTUALLY_FRAME" val="{&quot;height&quot;:411.4,&quot;left&quot;:49,&quot;top&quot;:82.85,&quot;width&quot;:755.8250393700788}"/>
</p:tagLst>
</file>

<file path=ppt/tags/tag701.xml><?xml version="1.0" encoding="utf-8"?>
<p:tagLst xmlns:p="http://schemas.openxmlformats.org/presentationml/2006/main">
  <p:tag name="KSO_WM_DIAGRAM_VIRTUALLY_FRAME" val="{&quot;height&quot;:411.4,&quot;left&quot;:49,&quot;top&quot;:82.85,&quot;width&quot;:755.8250393700788}"/>
</p:tagLst>
</file>

<file path=ppt/tags/tag702.xml><?xml version="1.0" encoding="utf-8"?>
<p:tagLst xmlns:p="http://schemas.openxmlformats.org/presentationml/2006/main">
  <p:tag name="KSO_WM_DIAGRAM_VIRTUALLY_FRAME" val="{&quot;height&quot;:411.4,&quot;left&quot;:49,&quot;top&quot;:82.85,&quot;width&quot;:755.8250393700788}"/>
</p:tagLst>
</file>

<file path=ppt/tags/tag703.xml><?xml version="1.0" encoding="utf-8"?>
<p:tagLst xmlns:p="http://schemas.openxmlformats.org/presentationml/2006/main">
  <p:tag name="KSO_WM_DIAGRAM_VIRTUALLY_FRAME" val="{&quot;height&quot;:411.4,&quot;left&quot;:49,&quot;top&quot;:82.85,&quot;width&quot;:755.8250393700788}"/>
</p:tagLst>
</file>

<file path=ppt/tags/tag704.xml><?xml version="1.0" encoding="utf-8"?>
<p:tagLst xmlns:p="http://schemas.openxmlformats.org/presentationml/2006/main">
  <p:tag name="KSO_WM_DIAGRAM_VIRTUALLY_FRAME" val="{&quot;height&quot;:411.4,&quot;left&quot;:49,&quot;top&quot;:82.85,&quot;width&quot;:755.8250393700788}"/>
</p:tagLst>
</file>

<file path=ppt/tags/tag705.xml><?xml version="1.0" encoding="utf-8"?>
<p:tagLst xmlns:p="http://schemas.openxmlformats.org/presentationml/2006/main">
  <p:tag name="KSO_WM_DIAGRAM_VIRTUALLY_FRAME" val="{&quot;height&quot;:411.4,&quot;left&quot;:49,&quot;top&quot;:82.85,&quot;width&quot;:755.8250393700788}"/>
</p:tagLst>
</file>

<file path=ppt/tags/tag706.xml><?xml version="1.0" encoding="utf-8"?>
<p:tagLst xmlns:p="http://schemas.openxmlformats.org/presentationml/2006/main">
  <p:tag name="KSO_WM_DIAGRAM_VIRTUALLY_FRAME" val="{&quot;height&quot;:411.4,&quot;left&quot;:49,&quot;top&quot;:82.85,&quot;width&quot;:755.8250393700788}"/>
</p:tagLst>
</file>

<file path=ppt/tags/tag707.xml><?xml version="1.0" encoding="utf-8"?>
<p:tagLst xmlns:p="http://schemas.openxmlformats.org/presentationml/2006/main">
  <p:tag name="KSO_WM_DIAGRAM_VIRTUALLY_FRAME" val="{&quot;height&quot;:411.4,&quot;left&quot;:49,&quot;top&quot;:82.85,&quot;width&quot;:755.8250393700788}"/>
</p:tagLst>
</file>

<file path=ppt/tags/tag708.xml><?xml version="1.0" encoding="utf-8"?>
<p:tagLst xmlns:p="http://schemas.openxmlformats.org/presentationml/2006/main">
  <p:tag name="KSO_WM_DIAGRAM_VIRTUALLY_FRAME" val="{&quot;height&quot;:411.4,&quot;left&quot;:49,&quot;top&quot;:82.85,&quot;width&quot;:755.8250393700788}"/>
</p:tagLst>
</file>

<file path=ppt/tags/tag709.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10.xml><?xml version="1.0" encoding="utf-8"?>
<p:tagLst xmlns:p="http://schemas.openxmlformats.org/presentationml/2006/main">
  <p:tag name="KSO_WM_DIAGRAM_VIRTUALLY_FRAME" val="{&quot;height&quot;:411.4,&quot;left&quot;:49,&quot;top&quot;:82.85,&quot;width&quot;:755.8250393700788}"/>
</p:tagLst>
</file>

<file path=ppt/tags/tag711.xml><?xml version="1.0" encoding="utf-8"?>
<p:tagLst xmlns:p="http://schemas.openxmlformats.org/presentationml/2006/main">
  <p:tag name="KSO_WM_DIAGRAM_VIRTUALLY_FRAME" val="{&quot;height&quot;:411.4,&quot;left&quot;:49,&quot;top&quot;:82.85,&quot;width&quot;:755.8250393700788}"/>
</p:tagLst>
</file>

<file path=ppt/tags/tag712.xml><?xml version="1.0" encoding="utf-8"?>
<p:tagLst xmlns:p="http://schemas.openxmlformats.org/presentationml/2006/main">
  <p:tag name="KSO_WM_DIAGRAM_VIRTUALLY_FRAME" val="{&quot;height&quot;:411.4,&quot;left&quot;:49,&quot;top&quot;:82.85,&quot;width&quot;:755.8250393700788}"/>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13205</Words>
  <Application>WPS 演示</Application>
  <PresentationFormat>自定义</PresentationFormat>
  <Paragraphs>1290</Paragraphs>
  <Slides>65</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1453</cp:revision>
  <dcterms:created xsi:type="dcterms:W3CDTF">2022-12-29T11:59:00Z</dcterms:created>
  <dcterms:modified xsi:type="dcterms:W3CDTF">2024-12-22T13:30:25Z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2052-12.1.0.19302</vt:lpwstr>
  </property>
</Properties>
</file>